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63" r:id="rId3"/>
    <p:sldId id="257" r:id="rId4"/>
    <p:sldId id="264" r:id="rId5"/>
    <p:sldId id="258" r:id="rId6"/>
    <p:sldId id="265" r:id="rId7"/>
    <p:sldId id="259" r:id="rId8"/>
    <p:sldId id="266" r:id="rId9"/>
    <p:sldId id="260" r:id="rId10"/>
    <p:sldId id="267" r:id="rId11"/>
    <p:sldId id="268" r:id="rId12"/>
    <p:sldId id="261" r:id="rId13"/>
    <p:sldId id="262" r:id="rId14"/>
    <p:sldId id="269" r:id="rId15"/>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40" d="100"/>
          <a:sy n="40" d="100"/>
        </p:scale>
        <p:origin x="1628"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9C8A49E-3F71-409D-B15E-9D39652B306D}"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60055792-D85B-4990-A58B-6C263334B860}">
      <dgm:prSet/>
      <dgm:spPr/>
      <dgm:t>
        <a:bodyPr/>
        <a:lstStyle/>
        <a:p>
          <a:pPr>
            <a:lnSpc>
              <a:spcPct val="100000"/>
            </a:lnSpc>
          </a:pPr>
          <a:r>
            <a:rPr lang="pt-BR" dirty="0">
              <a:solidFill>
                <a:schemeClr val="tx1"/>
              </a:solidFill>
            </a:rPr>
            <a:t>Para se tornar um Cientista de Dados, existem diversas opções de educação e formação disponíveis. Uma graduação em áreas relacionadas, como Ciência da Computação, Estatística, Matemática, Engenharia ou Ciência de Dados, pode fornecer uma base sólida. Além disso, programas de pós-graduação em Ciência de Dados ou áreas afins podem aprofundar ainda mais o conhecimento na área.</a:t>
          </a:r>
          <a:endParaRPr lang="en-US" dirty="0">
            <a:solidFill>
              <a:schemeClr val="tx1"/>
            </a:solidFill>
          </a:endParaRPr>
        </a:p>
      </dgm:t>
    </dgm:pt>
    <dgm:pt modelId="{B84E4560-39DA-4650-95DB-1C6E3DFB4FBE}" type="parTrans" cxnId="{A70442EC-4FAB-40CC-AE12-89934573F1F1}">
      <dgm:prSet/>
      <dgm:spPr/>
      <dgm:t>
        <a:bodyPr/>
        <a:lstStyle/>
        <a:p>
          <a:endParaRPr lang="en-US"/>
        </a:p>
      </dgm:t>
    </dgm:pt>
    <dgm:pt modelId="{C425724C-FF07-4CE4-83E4-6FE1DDFDE40F}" type="sibTrans" cxnId="{A70442EC-4FAB-40CC-AE12-89934573F1F1}">
      <dgm:prSet/>
      <dgm:spPr/>
      <dgm:t>
        <a:bodyPr/>
        <a:lstStyle/>
        <a:p>
          <a:endParaRPr lang="en-US"/>
        </a:p>
      </dgm:t>
    </dgm:pt>
    <dgm:pt modelId="{BEEB0437-73FE-473A-807D-32AB55624682}">
      <dgm:prSet/>
      <dgm:spPr/>
      <dgm:t>
        <a:bodyPr/>
        <a:lstStyle/>
        <a:p>
          <a:pPr>
            <a:lnSpc>
              <a:spcPct val="100000"/>
            </a:lnSpc>
          </a:pPr>
          <a:r>
            <a:rPr lang="pt-BR"/>
            <a:t>Para desenvolver habilidades relevantes, é recomendado participar de cursos online especializados em programação (Python, R), estatística, aprendizado de máquina, visualização de dados e outras áreas-chave da Ciência de Dados. Bootcamps intensivos também são uma opção para adquirir conhecimentos práticos em um curto período de tempo.</a:t>
          </a:r>
          <a:endParaRPr lang="en-US"/>
        </a:p>
      </dgm:t>
    </dgm:pt>
    <dgm:pt modelId="{E351037B-9FD8-46A0-8602-51692B3D27F2}" type="parTrans" cxnId="{D78B1AC1-DE62-4EC3-83A2-4C1BAE17D069}">
      <dgm:prSet/>
      <dgm:spPr/>
      <dgm:t>
        <a:bodyPr/>
        <a:lstStyle/>
        <a:p>
          <a:endParaRPr lang="en-US"/>
        </a:p>
      </dgm:t>
    </dgm:pt>
    <dgm:pt modelId="{6B004672-F160-4B6B-9DE4-AE10AAF428CF}" type="sibTrans" cxnId="{D78B1AC1-DE62-4EC3-83A2-4C1BAE17D069}">
      <dgm:prSet/>
      <dgm:spPr/>
      <dgm:t>
        <a:bodyPr/>
        <a:lstStyle/>
        <a:p>
          <a:endParaRPr lang="en-US"/>
        </a:p>
      </dgm:t>
    </dgm:pt>
    <dgm:pt modelId="{8B2B31EB-3A89-4FC6-A531-39FA8571CA72}">
      <dgm:prSet/>
      <dgm:spPr/>
      <dgm:t>
        <a:bodyPr/>
        <a:lstStyle/>
        <a:p>
          <a:pPr>
            <a:lnSpc>
              <a:spcPct val="100000"/>
            </a:lnSpc>
          </a:pPr>
          <a:r>
            <a:rPr lang="pt-BR"/>
            <a:t>Para construir um portfólio sólido, é importante realizar projetos práticos que demonstrem suas habilidades e experiência em Ciência de Dados. Isso pode incluir a análise de conjuntos de dados reais, a criação de modelos preditivos, a visualização de dados de forma criativa e a apresentação de insights relevantes. Compartilhar esses projetos em plataformas online, como GitHub ou Kaggle, pode ajudar a destacar suas habilidades e atrair a atenção de potenciais empregadores.</a:t>
          </a:r>
          <a:endParaRPr lang="en-US"/>
        </a:p>
      </dgm:t>
    </dgm:pt>
    <dgm:pt modelId="{FE3B702E-EC9D-4DD8-A752-846D111572B7}" type="parTrans" cxnId="{7C065012-E2FE-43DD-B3E5-3085D62D5B3F}">
      <dgm:prSet/>
      <dgm:spPr/>
      <dgm:t>
        <a:bodyPr/>
        <a:lstStyle/>
        <a:p>
          <a:endParaRPr lang="en-US"/>
        </a:p>
      </dgm:t>
    </dgm:pt>
    <dgm:pt modelId="{651E1D11-D16E-4C61-9F00-36EC1AA504EC}" type="sibTrans" cxnId="{7C065012-E2FE-43DD-B3E5-3085D62D5B3F}">
      <dgm:prSet/>
      <dgm:spPr/>
      <dgm:t>
        <a:bodyPr/>
        <a:lstStyle/>
        <a:p>
          <a:endParaRPr lang="en-US"/>
        </a:p>
      </dgm:t>
    </dgm:pt>
    <dgm:pt modelId="{0FF910F1-67A4-4422-95DE-2FF5234CCE9D}" type="pres">
      <dgm:prSet presAssocID="{79C8A49E-3F71-409D-B15E-9D39652B306D}" presName="root" presStyleCnt="0">
        <dgm:presLayoutVars>
          <dgm:dir/>
          <dgm:resizeHandles val="exact"/>
        </dgm:presLayoutVars>
      </dgm:prSet>
      <dgm:spPr/>
    </dgm:pt>
    <dgm:pt modelId="{B0964366-4BB3-4417-B47F-21E6F8A28023}" type="pres">
      <dgm:prSet presAssocID="{60055792-D85B-4990-A58B-6C263334B860}" presName="compNode" presStyleCnt="0"/>
      <dgm:spPr/>
    </dgm:pt>
    <dgm:pt modelId="{CF95EC82-F72F-4341-A33A-2233E32A1954}" type="pres">
      <dgm:prSet presAssocID="{60055792-D85B-4990-A58B-6C263334B860}" presName="bgRect" presStyleLbl="bgShp" presStyleIdx="0" presStyleCnt="3"/>
      <dgm:spPr/>
    </dgm:pt>
    <dgm:pt modelId="{172F3B19-7DEC-4A1A-90A1-07F642FA879C}" type="pres">
      <dgm:prSet presAssocID="{60055792-D85B-4990-A58B-6C263334B86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iploma Roll"/>
        </a:ext>
      </dgm:extLst>
    </dgm:pt>
    <dgm:pt modelId="{473100AD-C463-40AF-9991-45D948733458}" type="pres">
      <dgm:prSet presAssocID="{60055792-D85B-4990-A58B-6C263334B860}" presName="spaceRect" presStyleCnt="0"/>
      <dgm:spPr/>
    </dgm:pt>
    <dgm:pt modelId="{99E7B032-8528-464A-83A1-A7037DF0E8A9}" type="pres">
      <dgm:prSet presAssocID="{60055792-D85B-4990-A58B-6C263334B860}" presName="parTx" presStyleLbl="revTx" presStyleIdx="0" presStyleCnt="3">
        <dgm:presLayoutVars>
          <dgm:chMax val="0"/>
          <dgm:chPref val="0"/>
        </dgm:presLayoutVars>
      </dgm:prSet>
      <dgm:spPr/>
    </dgm:pt>
    <dgm:pt modelId="{D40FB822-2430-415A-9E8C-F07F14C63DF5}" type="pres">
      <dgm:prSet presAssocID="{C425724C-FF07-4CE4-83E4-6FE1DDFDE40F}" presName="sibTrans" presStyleCnt="0"/>
      <dgm:spPr/>
    </dgm:pt>
    <dgm:pt modelId="{B1FFA4A2-DD09-472F-B6E4-3B847F357DA6}" type="pres">
      <dgm:prSet presAssocID="{BEEB0437-73FE-473A-807D-32AB55624682}" presName="compNode" presStyleCnt="0"/>
      <dgm:spPr/>
    </dgm:pt>
    <dgm:pt modelId="{04262527-976A-467A-B10C-C3E6BBAA2BD6}" type="pres">
      <dgm:prSet presAssocID="{BEEB0437-73FE-473A-807D-32AB55624682}" presName="bgRect" presStyleLbl="bgShp" presStyleIdx="1" presStyleCnt="3"/>
      <dgm:spPr/>
    </dgm:pt>
    <dgm:pt modelId="{08A9DADF-E462-4778-884B-8EB7C2AF8654}" type="pres">
      <dgm:prSet presAssocID="{BEEB0437-73FE-473A-807D-32AB5562468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gramador"/>
        </a:ext>
      </dgm:extLst>
    </dgm:pt>
    <dgm:pt modelId="{7C76D489-83FA-4E5A-85DD-E2F0A61CA3CA}" type="pres">
      <dgm:prSet presAssocID="{BEEB0437-73FE-473A-807D-32AB55624682}" presName="spaceRect" presStyleCnt="0"/>
      <dgm:spPr/>
    </dgm:pt>
    <dgm:pt modelId="{93E2D810-07D7-4A16-8C24-EF1B40B08F79}" type="pres">
      <dgm:prSet presAssocID="{BEEB0437-73FE-473A-807D-32AB55624682}" presName="parTx" presStyleLbl="revTx" presStyleIdx="1" presStyleCnt="3">
        <dgm:presLayoutVars>
          <dgm:chMax val="0"/>
          <dgm:chPref val="0"/>
        </dgm:presLayoutVars>
      </dgm:prSet>
      <dgm:spPr/>
    </dgm:pt>
    <dgm:pt modelId="{357010AC-4A1F-4230-8CE3-81525109CB09}" type="pres">
      <dgm:prSet presAssocID="{6B004672-F160-4B6B-9DE4-AE10AAF428CF}" presName="sibTrans" presStyleCnt="0"/>
      <dgm:spPr/>
    </dgm:pt>
    <dgm:pt modelId="{97A1C727-88D0-4DDF-9AB4-9FCC9184E1A8}" type="pres">
      <dgm:prSet presAssocID="{8B2B31EB-3A89-4FC6-A531-39FA8571CA72}" presName="compNode" presStyleCnt="0"/>
      <dgm:spPr/>
    </dgm:pt>
    <dgm:pt modelId="{A454C84A-63AD-4943-91C2-AA11D104660C}" type="pres">
      <dgm:prSet presAssocID="{8B2B31EB-3A89-4FC6-A531-39FA8571CA72}" presName="bgRect" presStyleLbl="bgShp" presStyleIdx="2" presStyleCnt="3"/>
      <dgm:spPr/>
    </dgm:pt>
    <dgm:pt modelId="{0EA0F704-9455-4960-9E98-017EFE4F1BBD}" type="pres">
      <dgm:prSet presAssocID="{8B2B31EB-3A89-4FC6-A531-39FA8571CA7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2E5C8B6A-6B1F-4BB8-AF6C-30B6ECFD4758}" type="pres">
      <dgm:prSet presAssocID="{8B2B31EB-3A89-4FC6-A531-39FA8571CA72}" presName="spaceRect" presStyleCnt="0"/>
      <dgm:spPr/>
    </dgm:pt>
    <dgm:pt modelId="{488DE751-060E-4528-8C59-AF31AC4CC021}" type="pres">
      <dgm:prSet presAssocID="{8B2B31EB-3A89-4FC6-A531-39FA8571CA72}" presName="parTx" presStyleLbl="revTx" presStyleIdx="2" presStyleCnt="3">
        <dgm:presLayoutVars>
          <dgm:chMax val="0"/>
          <dgm:chPref val="0"/>
        </dgm:presLayoutVars>
      </dgm:prSet>
      <dgm:spPr/>
    </dgm:pt>
  </dgm:ptLst>
  <dgm:cxnLst>
    <dgm:cxn modelId="{3C760506-9A93-4AB5-A810-B68E2DB38E26}" type="presOf" srcId="{79C8A49E-3F71-409D-B15E-9D39652B306D}" destId="{0FF910F1-67A4-4422-95DE-2FF5234CCE9D}" srcOrd="0" destOrd="0" presId="urn:microsoft.com/office/officeart/2018/2/layout/IconVerticalSolidList"/>
    <dgm:cxn modelId="{7C065012-E2FE-43DD-B3E5-3085D62D5B3F}" srcId="{79C8A49E-3F71-409D-B15E-9D39652B306D}" destId="{8B2B31EB-3A89-4FC6-A531-39FA8571CA72}" srcOrd="2" destOrd="0" parTransId="{FE3B702E-EC9D-4DD8-A752-846D111572B7}" sibTransId="{651E1D11-D16E-4C61-9F00-36EC1AA504EC}"/>
    <dgm:cxn modelId="{A28D4763-E211-4E5B-9E42-BAE0B533B41F}" type="presOf" srcId="{60055792-D85B-4990-A58B-6C263334B860}" destId="{99E7B032-8528-464A-83A1-A7037DF0E8A9}" srcOrd="0" destOrd="0" presId="urn:microsoft.com/office/officeart/2018/2/layout/IconVerticalSolidList"/>
    <dgm:cxn modelId="{D78B1AC1-DE62-4EC3-83A2-4C1BAE17D069}" srcId="{79C8A49E-3F71-409D-B15E-9D39652B306D}" destId="{BEEB0437-73FE-473A-807D-32AB55624682}" srcOrd="1" destOrd="0" parTransId="{E351037B-9FD8-46A0-8602-51692B3D27F2}" sibTransId="{6B004672-F160-4B6B-9DE4-AE10AAF428CF}"/>
    <dgm:cxn modelId="{7FCC33DC-1A95-40DA-84A8-E672AA18ED79}" type="presOf" srcId="{8B2B31EB-3A89-4FC6-A531-39FA8571CA72}" destId="{488DE751-060E-4528-8C59-AF31AC4CC021}" srcOrd="0" destOrd="0" presId="urn:microsoft.com/office/officeart/2018/2/layout/IconVerticalSolidList"/>
    <dgm:cxn modelId="{953D3AEB-EBAC-4B6E-A8DD-06F13E02A02D}" type="presOf" srcId="{BEEB0437-73FE-473A-807D-32AB55624682}" destId="{93E2D810-07D7-4A16-8C24-EF1B40B08F79}" srcOrd="0" destOrd="0" presId="urn:microsoft.com/office/officeart/2018/2/layout/IconVerticalSolidList"/>
    <dgm:cxn modelId="{A70442EC-4FAB-40CC-AE12-89934573F1F1}" srcId="{79C8A49E-3F71-409D-B15E-9D39652B306D}" destId="{60055792-D85B-4990-A58B-6C263334B860}" srcOrd="0" destOrd="0" parTransId="{B84E4560-39DA-4650-95DB-1C6E3DFB4FBE}" sibTransId="{C425724C-FF07-4CE4-83E4-6FE1DDFDE40F}"/>
    <dgm:cxn modelId="{31A1B0DE-72B5-424D-A043-5CD5A2320269}" type="presParOf" srcId="{0FF910F1-67A4-4422-95DE-2FF5234CCE9D}" destId="{B0964366-4BB3-4417-B47F-21E6F8A28023}" srcOrd="0" destOrd="0" presId="urn:microsoft.com/office/officeart/2018/2/layout/IconVerticalSolidList"/>
    <dgm:cxn modelId="{C9D6D995-CF4B-438C-A01B-E5F5AA8E1D6A}" type="presParOf" srcId="{B0964366-4BB3-4417-B47F-21E6F8A28023}" destId="{CF95EC82-F72F-4341-A33A-2233E32A1954}" srcOrd="0" destOrd="0" presId="urn:microsoft.com/office/officeart/2018/2/layout/IconVerticalSolidList"/>
    <dgm:cxn modelId="{F6E7A05E-094F-4F6B-B426-EAF0EDEA7C10}" type="presParOf" srcId="{B0964366-4BB3-4417-B47F-21E6F8A28023}" destId="{172F3B19-7DEC-4A1A-90A1-07F642FA879C}" srcOrd="1" destOrd="0" presId="urn:microsoft.com/office/officeart/2018/2/layout/IconVerticalSolidList"/>
    <dgm:cxn modelId="{D74E272E-A218-435F-9ED0-DA79BB8A96D3}" type="presParOf" srcId="{B0964366-4BB3-4417-B47F-21E6F8A28023}" destId="{473100AD-C463-40AF-9991-45D948733458}" srcOrd="2" destOrd="0" presId="urn:microsoft.com/office/officeart/2018/2/layout/IconVerticalSolidList"/>
    <dgm:cxn modelId="{176D5AC0-0DF7-40B6-BD46-5F324DF349F2}" type="presParOf" srcId="{B0964366-4BB3-4417-B47F-21E6F8A28023}" destId="{99E7B032-8528-464A-83A1-A7037DF0E8A9}" srcOrd="3" destOrd="0" presId="urn:microsoft.com/office/officeart/2018/2/layout/IconVerticalSolidList"/>
    <dgm:cxn modelId="{3EB43559-5976-4A9D-B98C-55C39DDB2D21}" type="presParOf" srcId="{0FF910F1-67A4-4422-95DE-2FF5234CCE9D}" destId="{D40FB822-2430-415A-9E8C-F07F14C63DF5}" srcOrd="1" destOrd="0" presId="urn:microsoft.com/office/officeart/2018/2/layout/IconVerticalSolidList"/>
    <dgm:cxn modelId="{C9EB5792-5E26-40D1-90D2-3477E24AEEA1}" type="presParOf" srcId="{0FF910F1-67A4-4422-95DE-2FF5234CCE9D}" destId="{B1FFA4A2-DD09-472F-B6E4-3B847F357DA6}" srcOrd="2" destOrd="0" presId="urn:microsoft.com/office/officeart/2018/2/layout/IconVerticalSolidList"/>
    <dgm:cxn modelId="{6BBA6AB8-AE50-4625-A8EE-78D57C5EE8B5}" type="presParOf" srcId="{B1FFA4A2-DD09-472F-B6E4-3B847F357DA6}" destId="{04262527-976A-467A-B10C-C3E6BBAA2BD6}" srcOrd="0" destOrd="0" presId="urn:microsoft.com/office/officeart/2018/2/layout/IconVerticalSolidList"/>
    <dgm:cxn modelId="{4E271501-5AD4-4214-91C3-998C2C36C8F9}" type="presParOf" srcId="{B1FFA4A2-DD09-472F-B6E4-3B847F357DA6}" destId="{08A9DADF-E462-4778-884B-8EB7C2AF8654}" srcOrd="1" destOrd="0" presId="urn:microsoft.com/office/officeart/2018/2/layout/IconVerticalSolidList"/>
    <dgm:cxn modelId="{57F777B9-E244-409F-B747-D53361686888}" type="presParOf" srcId="{B1FFA4A2-DD09-472F-B6E4-3B847F357DA6}" destId="{7C76D489-83FA-4E5A-85DD-E2F0A61CA3CA}" srcOrd="2" destOrd="0" presId="urn:microsoft.com/office/officeart/2018/2/layout/IconVerticalSolidList"/>
    <dgm:cxn modelId="{670FE693-8AE3-447F-8950-5D8A47A99AB4}" type="presParOf" srcId="{B1FFA4A2-DD09-472F-B6E4-3B847F357DA6}" destId="{93E2D810-07D7-4A16-8C24-EF1B40B08F79}" srcOrd="3" destOrd="0" presId="urn:microsoft.com/office/officeart/2018/2/layout/IconVerticalSolidList"/>
    <dgm:cxn modelId="{115AF04B-6154-4059-B53A-5079737EC68B}" type="presParOf" srcId="{0FF910F1-67A4-4422-95DE-2FF5234CCE9D}" destId="{357010AC-4A1F-4230-8CE3-81525109CB09}" srcOrd="3" destOrd="0" presId="urn:microsoft.com/office/officeart/2018/2/layout/IconVerticalSolidList"/>
    <dgm:cxn modelId="{CE1BF70C-266B-42B9-B15D-3F09666CD7B9}" type="presParOf" srcId="{0FF910F1-67A4-4422-95DE-2FF5234CCE9D}" destId="{97A1C727-88D0-4DDF-9AB4-9FCC9184E1A8}" srcOrd="4" destOrd="0" presId="urn:microsoft.com/office/officeart/2018/2/layout/IconVerticalSolidList"/>
    <dgm:cxn modelId="{81EFB136-B3D9-4DC8-BAFF-BEC154BEF46B}" type="presParOf" srcId="{97A1C727-88D0-4DDF-9AB4-9FCC9184E1A8}" destId="{A454C84A-63AD-4943-91C2-AA11D104660C}" srcOrd="0" destOrd="0" presId="urn:microsoft.com/office/officeart/2018/2/layout/IconVerticalSolidList"/>
    <dgm:cxn modelId="{C0E52C6C-FABF-47F9-837B-FBBF5095F779}" type="presParOf" srcId="{97A1C727-88D0-4DDF-9AB4-9FCC9184E1A8}" destId="{0EA0F704-9455-4960-9E98-017EFE4F1BBD}" srcOrd="1" destOrd="0" presId="urn:microsoft.com/office/officeart/2018/2/layout/IconVerticalSolidList"/>
    <dgm:cxn modelId="{DA8E0E32-8BB7-43A7-9A14-CEB542A027C6}" type="presParOf" srcId="{97A1C727-88D0-4DDF-9AB4-9FCC9184E1A8}" destId="{2E5C8B6A-6B1F-4BB8-AF6C-30B6ECFD4758}" srcOrd="2" destOrd="0" presId="urn:microsoft.com/office/officeart/2018/2/layout/IconVerticalSolidList"/>
    <dgm:cxn modelId="{CA1C4218-9B32-4560-B19E-F803975CF21D}" type="presParOf" srcId="{97A1C727-88D0-4DDF-9AB4-9FCC9184E1A8}" destId="{488DE751-060E-4528-8C59-AF31AC4CC021}"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26A83A-406D-4543-B200-1BC5B0A28483}"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18F223B9-8076-4D6B-986A-5C3CC3AAFFA1}">
      <dgm:prSet/>
      <dgm:spPr/>
      <dgm:t>
        <a:bodyPr/>
        <a:lstStyle/>
        <a:p>
          <a:r>
            <a:rPr lang="pt-BR"/>
            <a:t>As oportunidades de carreira para cientistas de dados são vastas e abrangem uma variedade de setores, incluindo tecnologia, saúde, finanças, marketing, varejo, entre outros. Em cada um desses setores, os cientistas de dados desempenham um papel fundamental na análise de dados, geração de insights e tomada de decisões baseadas em dados. As oportunidades de carreira incluem cargos como cientista de dados, engenheiro de dados, analista de dados, especialista em machine learning, entre outros.</a:t>
          </a:r>
          <a:endParaRPr lang="en-US"/>
        </a:p>
      </dgm:t>
    </dgm:pt>
    <dgm:pt modelId="{41F62508-F85D-44F5-BEBC-6663CC020A72}" type="parTrans" cxnId="{EC435E19-C49B-47F7-A441-AE0D3DCF68A7}">
      <dgm:prSet/>
      <dgm:spPr/>
      <dgm:t>
        <a:bodyPr/>
        <a:lstStyle/>
        <a:p>
          <a:endParaRPr lang="en-US"/>
        </a:p>
      </dgm:t>
    </dgm:pt>
    <dgm:pt modelId="{52FD16B8-FDDD-4CFA-9DDE-7007D6C56754}" type="sibTrans" cxnId="{EC435E19-C49B-47F7-A441-AE0D3DCF68A7}">
      <dgm:prSet/>
      <dgm:spPr/>
      <dgm:t>
        <a:bodyPr/>
        <a:lstStyle/>
        <a:p>
          <a:endParaRPr lang="en-US"/>
        </a:p>
      </dgm:t>
    </dgm:pt>
    <dgm:pt modelId="{9CBAAA96-36BF-4166-88B2-C7C387F13F72}">
      <dgm:prSet/>
      <dgm:spPr/>
      <dgm:t>
        <a:bodyPr/>
        <a:lstStyle/>
        <a:p>
          <a:r>
            <a:rPr lang="pt-BR"/>
            <a:t>Em relação aos salários, os cientistas de dados geralmente recebem salários competitivos devido à alta demanda por profissionais qualificados. A demanda por cientistas de dados continua a crescer em todo o mundo, e as previsões futuras indicam que a necessidade por profissionais com habilidades em ciência de dados e análise de dados continuará a aumentar.</a:t>
          </a:r>
          <a:endParaRPr lang="en-US"/>
        </a:p>
      </dgm:t>
    </dgm:pt>
    <dgm:pt modelId="{2082040A-DD2B-46B4-9317-F34D3EC827E4}" type="parTrans" cxnId="{38702F44-5DD3-4D78-BA25-45363FA4E182}">
      <dgm:prSet/>
      <dgm:spPr/>
      <dgm:t>
        <a:bodyPr/>
        <a:lstStyle/>
        <a:p>
          <a:endParaRPr lang="en-US"/>
        </a:p>
      </dgm:t>
    </dgm:pt>
    <dgm:pt modelId="{A5362ADF-ABD0-481D-A3D5-DE65F868ABF8}" type="sibTrans" cxnId="{38702F44-5DD3-4D78-BA25-45363FA4E182}">
      <dgm:prSet/>
      <dgm:spPr/>
      <dgm:t>
        <a:bodyPr/>
        <a:lstStyle/>
        <a:p>
          <a:endParaRPr lang="en-US"/>
        </a:p>
      </dgm:t>
    </dgm:pt>
    <dgm:pt modelId="{48BB5823-12D8-4423-BDFD-96C942C3514B}">
      <dgm:prSet/>
      <dgm:spPr/>
      <dgm:t>
        <a:bodyPr/>
        <a:lstStyle/>
        <a:p>
          <a:r>
            <a:rPr lang="pt-BR"/>
            <a:t>Para avançar na carreira e alcançar posições de liderança, é importante continuar aprendendo e se aprimorando, buscar oportunidades de desenvolvimento profissional, participar de projetos desafiadores, desenvolver habilidades de comunicação e liderança, e construir uma rede de contatos na área.</a:t>
          </a:r>
          <a:endParaRPr lang="en-US"/>
        </a:p>
      </dgm:t>
    </dgm:pt>
    <dgm:pt modelId="{442A3603-F5B0-4023-B24C-98BAF417CBFE}" type="parTrans" cxnId="{F8FD1EAB-2143-4704-92BF-823671489A3B}">
      <dgm:prSet/>
      <dgm:spPr/>
      <dgm:t>
        <a:bodyPr/>
        <a:lstStyle/>
        <a:p>
          <a:endParaRPr lang="en-US"/>
        </a:p>
      </dgm:t>
    </dgm:pt>
    <dgm:pt modelId="{E9A56963-8AC3-4C8E-80C3-A38DF74FBB1A}" type="sibTrans" cxnId="{F8FD1EAB-2143-4704-92BF-823671489A3B}">
      <dgm:prSet/>
      <dgm:spPr/>
      <dgm:t>
        <a:bodyPr/>
        <a:lstStyle/>
        <a:p>
          <a:endParaRPr lang="en-US"/>
        </a:p>
      </dgm:t>
    </dgm:pt>
    <dgm:pt modelId="{B950A62C-1775-4585-8857-3A671E826B2E}">
      <dgm:prSet/>
      <dgm:spPr/>
      <dgm:t>
        <a:bodyPr/>
        <a:lstStyle/>
        <a:p>
          <a:r>
            <a:rPr lang="pt-BR"/>
            <a:t>Na indústria de ciência de dados, desafios atuais incluem questões éticas relacionadas ao uso de dados, preocupações com a privacidade e segurança dos dados, e a necessidade de garantir a transparência e justiça nos processos de análise de dados. No entanto, as oportunidades futuras na área de ciência de dados são promissoras, com previsões de avanços em inteligência artificial, automação de processos, análise preditiva e prescritiva, entre outros.</a:t>
          </a:r>
          <a:endParaRPr lang="en-US"/>
        </a:p>
      </dgm:t>
    </dgm:pt>
    <dgm:pt modelId="{1B9A7B89-0EBB-497F-A8C0-6D9E2689F6ED}" type="parTrans" cxnId="{57D2E5C6-2B00-445D-931C-F9731E1085A0}">
      <dgm:prSet/>
      <dgm:spPr/>
      <dgm:t>
        <a:bodyPr/>
        <a:lstStyle/>
        <a:p>
          <a:endParaRPr lang="en-US"/>
        </a:p>
      </dgm:t>
    </dgm:pt>
    <dgm:pt modelId="{A6E07627-8C72-43DA-A5DB-F929C7D01F2B}" type="sibTrans" cxnId="{57D2E5C6-2B00-445D-931C-F9731E1085A0}">
      <dgm:prSet/>
      <dgm:spPr/>
      <dgm:t>
        <a:bodyPr/>
        <a:lstStyle/>
        <a:p>
          <a:endParaRPr lang="en-US"/>
        </a:p>
      </dgm:t>
    </dgm:pt>
    <dgm:pt modelId="{0340DD9D-BAEC-4835-9B6E-FBBC3245A7C7}">
      <dgm:prSet/>
      <dgm:spPr/>
      <dgm:t>
        <a:bodyPr/>
        <a:lstStyle/>
        <a:p>
          <a:r>
            <a:rPr lang="pt-BR"/>
            <a:t>Para se manterem atualizados e adaptáveis em um ambiente em constante mudança, os cientistas de dados devem investir em educação continuada, participar de conferências e workshops, colaborar com outros profissionais da área, experimentar novas tecnologias e ferramentas, e estar atentos às tendências e desenvolvimentos emergentes na ciência de dados.</a:t>
          </a:r>
          <a:endParaRPr lang="en-US"/>
        </a:p>
      </dgm:t>
    </dgm:pt>
    <dgm:pt modelId="{CE086D13-02BE-4BD1-A809-169DCC946F5A}" type="parTrans" cxnId="{24A51E63-02CC-43ED-89D4-C8B2DD2686AE}">
      <dgm:prSet/>
      <dgm:spPr/>
      <dgm:t>
        <a:bodyPr/>
        <a:lstStyle/>
        <a:p>
          <a:endParaRPr lang="en-US"/>
        </a:p>
      </dgm:t>
    </dgm:pt>
    <dgm:pt modelId="{F9A6B645-BCC7-444A-96D0-D75D3AC3100A}" type="sibTrans" cxnId="{24A51E63-02CC-43ED-89D4-C8B2DD2686AE}">
      <dgm:prSet/>
      <dgm:spPr/>
      <dgm:t>
        <a:bodyPr/>
        <a:lstStyle/>
        <a:p>
          <a:endParaRPr lang="en-US"/>
        </a:p>
      </dgm:t>
    </dgm:pt>
    <dgm:pt modelId="{A5051F2B-1101-4B52-A78D-377B8A0F3096}" type="pres">
      <dgm:prSet presAssocID="{6E26A83A-406D-4543-B200-1BC5B0A28483}" presName="vert0" presStyleCnt="0">
        <dgm:presLayoutVars>
          <dgm:dir/>
          <dgm:animOne val="branch"/>
          <dgm:animLvl val="lvl"/>
        </dgm:presLayoutVars>
      </dgm:prSet>
      <dgm:spPr/>
    </dgm:pt>
    <dgm:pt modelId="{1C61E8AD-1767-4805-BB18-951A71B1350B}" type="pres">
      <dgm:prSet presAssocID="{18F223B9-8076-4D6B-986A-5C3CC3AAFFA1}" presName="thickLine" presStyleLbl="alignNode1" presStyleIdx="0" presStyleCnt="5"/>
      <dgm:spPr/>
    </dgm:pt>
    <dgm:pt modelId="{2A6FAA52-B5F1-4720-AF27-6571822DD1D5}" type="pres">
      <dgm:prSet presAssocID="{18F223B9-8076-4D6B-986A-5C3CC3AAFFA1}" presName="horz1" presStyleCnt="0"/>
      <dgm:spPr/>
    </dgm:pt>
    <dgm:pt modelId="{5D00626C-F8A8-4009-83BD-A5F9E0A3A2BC}" type="pres">
      <dgm:prSet presAssocID="{18F223B9-8076-4D6B-986A-5C3CC3AAFFA1}" presName="tx1" presStyleLbl="revTx" presStyleIdx="0" presStyleCnt="5"/>
      <dgm:spPr/>
    </dgm:pt>
    <dgm:pt modelId="{D2D35DA5-2405-4BDC-A29C-8BF90301A40C}" type="pres">
      <dgm:prSet presAssocID="{18F223B9-8076-4D6B-986A-5C3CC3AAFFA1}" presName="vert1" presStyleCnt="0"/>
      <dgm:spPr/>
    </dgm:pt>
    <dgm:pt modelId="{FDC01AD3-343E-4B66-AE32-7264AFA4186C}" type="pres">
      <dgm:prSet presAssocID="{9CBAAA96-36BF-4166-88B2-C7C387F13F72}" presName="thickLine" presStyleLbl="alignNode1" presStyleIdx="1" presStyleCnt="5"/>
      <dgm:spPr/>
    </dgm:pt>
    <dgm:pt modelId="{4F623809-A2E3-40F6-AF62-34D0342FF00A}" type="pres">
      <dgm:prSet presAssocID="{9CBAAA96-36BF-4166-88B2-C7C387F13F72}" presName="horz1" presStyleCnt="0"/>
      <dgm:spPr/>
    </dgm:pt>
    <dgm:pt modelId="{4A77042A-F324-4F5F-8093-E266B936C91A}" type="pres">
      <dgm:prSet presAssocID="{9CBAAA96-36BF-4166-88B2-C7C387F13F72}" presName="tx1" presStyleLbl="revTx" presStyleIdx="1" presStyleCnt="5"/>
      <dgm:spPr/>
    </dgm:pt>
    <dgm:pt modelId="{6B7611D9-41BE-464C-A538-59FED99C3119}" type="pres">
      <dgm:prSet presAssocID="{9CBAAA96-36BF-4166-88B2-C7C387F13F72}" presName="vert1" presStyleCnt="0"/>
      <dgm:spPr/>
    </dgm:pt>
    <dgm:pt modelId="{D71FB4B5-935B-4254-8314-557BE0962A60}" type="pres">
      <dgm:prSet presAssocID="{48BB5823-12D8-4423-BDFD-96C942C3514B}" presName="thickLine" presStyleLbl="alignNode1" presStyleIdx="2" presStyleCnt="5"/>
      <dgm:spPr/>
    </dgm:pt>
    <dgm:pt modelId="{3B41B43E-A481-40D1-89FE-DDB5AFD6D6C9}" type="pres">
      <dgm:prSet presAssocID="{48BB5823-12D8-4423-BDFD-96C942C3514B}" presName="horz1" presStyleCnt="0"/>
      <dgm:spPr/>
    </dgm:pt>
    <dgm:pt modelId="{0462702A-FC8B-45E3-8A78-A203B692F7EB}" type="pres">
      <dgm:prSet presAssocID="{48BB5823-12D8-4423-BDFD-96C942C3514B}" presName="tx1" presStyleLbl="revTx" presStyleIdx="2" presStyleCnt="5"/>
      <dgm:spPr/>
    </dgm:pt>
    <dgm:pt modelId="{D6907D88-5165-4CD3-AFF0-09D374CCC05A}" type="pres">
      <dgm:prSet presAssocID="{48BB5823-12D8-4423-BDFD-96C942C3514B}" presName="vert1" presStyleCnt="0"/>
      <dgm:spPr/>
    </dgm:pt>
    <dgm:pt modelId="{79E7F315-2256-4D24-9706-5C11D02E15E6}" type="pres">
      <dgm:prSet presAssocID="{B950A62C-1775-4585-8857-3A671E826B2E}" presName="thickLine" presStyleLbl="alignNode1" presStyleIdx="3" presStyleCnt="5"/>
      <dgm:spPr/>
    </dgm:pt>
    <dgm:pt modelId="{6C0D428E-A02A-4D40-AE36-FFECC1C9AD80}" type="pres">
      <dgm:prSet presAssocID="{B950A62C-1775-4585-8857-3A671E826B2E}" presName="horz1" presStyleCnt="0"/>
      <dgm:spPr/>
    </dgm:pt>
    <dgm:pt modelId="{5E2E66F2-EAA7-48DB-A57E-F25E345AE556}" type="pres">
      <dgm:prSet presAssocID="{B950A62C-1775-4585-8857-3A671E826B2E}" presName="tx1" presStyleLbl="revTx" presStyleIdx="3" presStyleCnt="5"/>
      <dgm:spPr/>
    </dgm:pt>
    <dgm:pt modelId="{B4887C2C-23F6-4CA5-AB8B-50D2FBDAE769}" type="pres">
      <dgm:prSet presAssocID="{B950A62C-1775-4585-8857-3A671E826B2E}" presName="vert1" presStyleCnt="0"/>
      <dgm:spPr/>
    </dgm:pt>
    <dgm:pt modelId="{1129128B-413B-4C15-8640-300D00C0B7C8}" type="pres">
      <dgm:prSet presAssocID="{0340DD9D-BAEC-4835-9B6E-FBBC3245A7C7}" presName="thickLine" presStyleLbl="alignNode1" presStyleIdx="4" presStyleCnt="5"/>
      <dgm:spPr/>
    </dgm:pt>
    <dgm:pt modelId="{6D4FD824-68D4-4D3C-B7B8-CDDED1B07BF0}" type="pres">
      <dgm:prSet presAssocID="{0340DD9D-BAEC-4835-9B6E-FBBC3245A7C7}" presName="horz1" presStyleCnt="0"/>
      <dgm:spPr/>
    </dgm:pt>
    <dgm:pt modelId="{36F59E83-7927-49E7-9EBE-445E49CBF57B}" type="pres">
      <dgm:prSet presAssocID="{0340DD9D-BAEC-4835-9B6E-FBBC3245A7C7}" presName="tx1" presStyleLbl="revTx" presStyleIdx="4" presStyleCnt="5"/>
      <dgm:spPr/>
    </dgm:pt>
    <dgm:pt modelId="{C09F121B-1A56-4F85-B3C2-0B41ACF16849}" type="pres">
      <dgm:prSet presAssocID="{0340DD9D-BAEC-4835-9B6E-FBBC3245A7C7}" presName="vert1" presStyleCnt="0"/>
      <dgm:spPr/>
    </dgm:pt>
  </dgm:ptLst>
  <dgm:cxnLst>
    <dgm:cxn modelId="{6F50E40E-25B1-4142-93AD-00FEF5640D4E}" type="presOf" srcId="{B950A62C-1775-4585-8857-3A671E826B2E}" destId="{5E2E66F2-EAA7-48DB-A57E-F25E345AE556}" srcOrd="0" destOrd="0" presId="urn:microsoft.com/office/officeart/2008/layout/LinedList"/>
    <dgm:cxn modelId="{EC435E19-C49B-47F7-A441-AE0D3DCF68A7}" srcId="{6E26A83A-406D-4543-B200-1BC5B0A28483}" destId="{18F223B9-8076-4D6B-986A-5C3CC3AAFFA1}" srcOrd="0" destOrd="0" parTransId="{41F62508-F85D-44F5-BEBC-6663CC020A72}" sibTransId="{52FD16B8-FDDD-4CFA-9DDE-7007D6C56754}"/>
    <dgm:cxn modelId="{0F971528-442A-4B0E-BFA6-5269408E0167}" type="presOf" srcId="{6E26A83A-406D-4543-B200-1BC5B0A28483}" destId="{A5051F2B-1101-4B52-A78D-377B8A0F3096}" srcOrd="0" destOrd="0" presId="urn:microsoft.com/office/officeart/2008/layout/LinedList"/>
    <dgm:cxn modelId="{32F0232A-FFAE-48FA-A96B-359D2013AC50}" type="presOf" srcId="{48BB5823-12D8-4423-BDFD-96C942C3514B}" destId="{0462702A-FC8B-45E3-8A78-A203B692F7EB}" srcOrd="0" destOrd="0" presId="urn:microsoft.com/office/officeart/2008/layout/LinedList"/>
    <dgm:cxn modelId="{24A51E63-02CC-43ED-89D4-C8B2DD2686AE}" srcId="{6E26A83A-406D-4543-B200-1BC5B0A28483}" destId="{0340DD9D-BAEC-4835-9B6E-FBBC3245A7C7}" srcOrd="4" destOrd="0" parTransId="{CE086D13-02BE-4BD1-A809-169DCC946F5A}" sibTransId="{F9A6B645-BCC7-444A-96D0-D75D3AC3100A}"/>
    <dgm:cxn modelId="{38702F44-5DD3-4D78-BA25-45363FA4E182}" srcId="{6E26A83A-406D-4543-B200-1BC5B0A28483}" destId="{9CBAAA96-36BF-4166-88B2-C7C387F13F72}" srcOrd="1" destOrd="0" parTransId="{2082040A-DD2B-46B4-9317-F34D3EC827E4}" sibTransId="{A5362ADF-ABD0-481D-A3D5-DE65F868ABF8}"/>
    <dgm:cxn modelId="{6B875366-E638-462A-9707-13872B857117}" type="presOf" srcId="{18F223B9-8076-4D6B-986A-5C3CC3AAFFA1}" destId="{5D00626C-F8A8-4009-83BD-A5F9E0A3A2BC}" srcOrd="0" destOrd="0" presId="urn:microsoft.com/office/officeart/2008/layout/LinedList"/>
    <dgm:cxn modelId="{8A652073-D543-4AC2-9D40-C00315D1FB86}" type="presOf" srcId="{0340DD9D-BAEC-4835-9B6E-FBBC3245A7C7}" destId="{36F59E83-7927-49E7-9EBE-445E49CBF57B}" srcOrd="0" destOrd="0" presId="urn:microsoft.com/office/officeart/2008/layout/LinedList"/>
    <dgm:cxn modelId="{16A87B74-F09E-4A4C-80F5-45E2A52E0D8B}" type="presOf" srcId="{9CBAAA96-36BF-4166-88B2-C7C387F13F72}" destId="{4A77042A-F324-4F5F-8093-E266B936C91A}" srcOrd="0" destOrd="0" presId="urn:microsoft.com/office/officeart/2008/layout/LinedList"/>
    <dgm:cxn modelId="{F8FD1EAB-2143-4704-92BF-823671489A3B}" srcId="{6E26A83A-406D-4543-B200-1BC5B0A28483}" destId="{48BB5823-12D8-4423-BDFD-96C942C3514B}" srcOrd="2" destOrd="0" parTransId="{442A3603-F5B0-4023-B24C-98BAF417CBFE}" sibTransId="{E9A56963-8AC3-4C8E-80C3-A38DF74FBB1A}"/>
    <dgm:cxn modelId="{57D2E5C6-2B00-445D-931C-F9731E1085A0}" srcId="{6E26A83A-406D-4543-B200-1BC5B0A28483}" destId="{B950A62C-1775-4585-8857-3A671E826B2E}" srcOrd="3" destOrd="0" parTransId="{1B9A7B89-0EBB-497F-A8C0-6D9E2689F6ED}" sibTransId="{A6E07627-8C72-43DA-A5DB-F929C7D01F2B}"/>
    <dgm:cxn modelId="{854688C5-A137-491C-9A01-97A076DFC1EE}" type="presParOf" srcId="{A5051F2B-1101-4B52-A78D-377B8A0F3096}" destId="{1C61E8AD-1767-4805-BB18-951A71B1350B}" srcOrd="0" destOrd="0" presId="urn:microsoft.com/office/officeart/2008/layout/LinedList"/>
    <dgm:cxn modelId="{E46D84E3-9DC1-44CD-B25A-914243137DC8}" type="presParOf" srcId="{A5051F2B-1101-4B52-A78D-377B8A0F3096}" destId="{2A6FAA52-B5F1-4720-AF27-6571822DD1D5}" srcOrd="1" destOrd="0" presId="urn:microsoft.com/office/officeart/2008/layout/LinedList"/>
    <dgm:cxn modelId="{EE418C19-0240-4583-869D-55022A33EB58}" type="presParOf" srcId="{2A6FAA52-B5F1-4720-AF27-6571822DD1D5}" destId="{5D00626C-F8A8-4009-83BD-A5F9E0A3A2BC}" srcOrd="0" destOrd="0" presId="urn:microsoft.com/office/officeart/2008/layout/LinedList"/>
    <dgm:cxn modelId="{5C0D1E58-AEB9-4141-85FB-A24718696663}" type="presParOf" srcId="{2A6FAA52-B5F1-4720-AF27-6571822DD1D5}" destId="{D2D35DA5-2405-4BDC-A29C-8BF90301A40C}" srcOrd="1" destOrd="0" presId="urn:microsoft.com/office/officeart/2008/layout/LinedList"/>
    <dgm:cxn modelId="{969EB4BD-F5DB-47D8-994D-940A234907B2}" type="presParOf" srcId="{A5051F2B-1101-4B52-A78D-377B8A0F3096}" destId="{FDC01AD3-343E-4B66-AE32-7264AFA4186C}" srcOrd="2" destOrd="0" presId="urn:microsoft.com/office/officeart/2008/layout/LinedList"/>
    <dgm:cxn modelId="{009752DD-CAC3-4142-9143-EB5C62372DE5}" type="presParOf" srcId="{A5051F2B-1101-4B52-A78D-377B8A0F3096}" destId="{4F623809-A2E3-40F6-AF62-34D0342FF00A}" srcOrd="3" destOrd="0" presId="urn:microsoft.com/office/officeart/2008/layout/LinedList"/>
    <dgm:cxn modelId="{CF6E4E15-EB5C-4CDE-A988-3C59A32051A4}" type="presParOf" srcId="{4F623809-A2E3-40F6-AF62-34D0342FF00A}" destId="{4A77042A-F324-4F5F-8093-E266B936C91A}" srcOrd="0" destOrd="0" presId="urn:microsoft.com/office/officeart/2008/layout/LinedList"/>
    <dgm:cxn modelId="{0852F800-229A-418B-802A-7AD2B43C5035}" type="presParOf" srcId="{4F623809-A2E3-40F6-AF62-34D0342FF00A}" destId="{6B7611D9-41BE-464C-A538-59FED99C3119}" srcOrd="1" destOrd="0" presId="urn:microsoft.com/office/officeart/2008/layout/LinedList"/>
    <dgm:cxn modelId="{0BDE0F57-CEF7-4968-9ABC-7FC05565C30B}" type="presParOf" srcId="{A5051F2B-1101-4B52-A78D-377B8A0F3096}" destId="{D71FB4B5-935B-4254-8314-557BE0962A60}" srcOrd="4" destOrd="0" presId="urn:microsoft.com/office/officeart/2008/layout/LinedList"/>
    <dgm:cxn modelId="{531A95F3-6AAA-4BEC-B1AB-7805550C5B2B}" type="presParOf" srcId="{A5051F2B-1101-4B52-A78D-377B8A0F3096}" destId="{3B41B43E-A481-40D1-89FE-DDB5AFD6D6C9}" srcOrd="5" destOrd="0" presId="urn:microsoft.com/office/officeart/2008/layout/LinedList"/>
    <dgm:cxn modelId="{E7FECCC5-7511-4149-A79B-866DD768D86C}" type="presParOf" srcId="{3B41B43E-A481-40D1-89FE-DDB5AFD6D6C9}" destId="{0462702A-FC8B-45E3-8A78-A203B692F7EB}" srcOrd="0" destOrd="0" presId="urn:microsoft.com/office/officeart/2008/layout/LinedList"/>
    <dgm:cxn modelId="{45E48432-4150-4358-834D-721F788A4DE0}" type="presParOf" srcId="{3B41B43E-A481-40D1-89FE-DDB5AFD6D6C9}" destId="{D6907D88-5165-4CD3-AFF0-09D374CCC05A}" srcOrd="1" destOrd="0" presId="urn:microsoft.com/office/officeart/2008/layout/LinedList"/>
    <dgm:cxn modelId="{0ACC28A3-D784-4C12-B229-D7FDC673DB90}" type="presParOf" srcId="{A5051F2B-1101-4B52-A78D-377B8A0F3096}" destId="{79E7F315-2256-4D24-9706-5C11D02E15E6}" srcOrd="6" destOrd="0" presId="urn:microsoft.com/office/officeart/2008/layout/LinedList"/>
    <dgm:cxn modelId="{A668AFF5-F810-4A15-A44B-DC4612198CB1}" type="presParOf" srcId="{A5051F2B-1101-4B52-A78D-377B8A0F3096}" destId="{6C0D428E-A02A-4D40-AE36-FFECC1C9AD80}" srcOrd="7" destOrd="0" presId="urn:microsoft.com/office/officeart/2008/layout/LinedList"/>
    <dgm:cxn modelId="{E1C0E78C-FE81-42CF-8A49-159B8B736D0F}" type="presParOf" srcId="{6C0D428E-A02A-4D40-AE36-FFECC1C9AD80}" destId="{5E2E66F2-EAA7-48DB-A57E-F25E345AE556}" srcOrd="0" destOrd="0" presId="urn:microsoft.com/office/officeart/2008/layout/LinedList"/>
    <dgm:cxn modelId="{450632D3-75EF-4915-A47D-FD8B922B95B6}" type="presParOf" srcId="{6C0D428E-A02A-4D40-AE36-FFECC1C9AD80}" destId="{B4887C2C-23F6-4CA5-AB8B-50D2FBDAE769}" srcOrd="1" destOrd="0" presId="urn:microsoft.com/office/officeart/2008/layout/LinedList"/>
    <dgm:cxn modelId="{32C2DFAA-81A6-4C30-8D5A-C56067B71C14}" type="presParOf" srcId="{A5051F2B-1101-4B52-A78D-377B8A0F3096}" destId="{1129128B-413B-4C15-8640-300D00C0B7C8}" srcOrd="8" destOrd="0" presId="urn:microsoft.com/office/officeart/2008/layout/LinedList"/>
    <dgm:cxn modelId="{D97B153F-0819-44B8-A1FE-8621BB65940C}" type="presParOf" srcId="{A5051F2B-1101-4B52-A78D-377B8A0F3096}" destId="{6D4FD824-68D4-4D3C-B7B8-CDDED1B07BF0}" srcOrd="9" destOrd="0" presId="urn:microsoft.com/office/officeart/2008/layout/LinedList"/>
    <dgm:cxn modelId="{F41F4CE2-545C-47C5-8316-B9267B0DC7B3}" type="presParOf" srcId="{6D4FD824-68D4-4D3C-B7B8-CDDED1B07BF0}" destId="{36F59E83-7927-49E7-9EBE-445E49CBF57B}" srcOrd="0" destOrd="0" presId="urn:microsoft.com/office/officeart/2008/layout/LinedList"/>
    <dgm:cxn modelId="{7A852FE7-0941-421F-B213-B829E2E39326}" type="presParOf" srcId="{6D4FD824-68D4-4D3C-B7B8-CDDED1B07BF0}" destId="{C09F121B-1A56-4F85-B3C2-0B41ACF16849}"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95EC82-F72F-4341-A33A-2233E32A1954}">
      <dsp:nvSpPr>
        <dsp:cNvPr id="0" name=""/>
        <dsp:cNvSpPr/>
      </dsp:nvSpPr>
      <dsp:spPr>
        <a:xfrm>
          <a:off x="0" y="3260"/>
          <a:ext cx="5915025" cy="6545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72F3B19-7DEC-4A1A-90A1-07F642FA879C}">
      <dsp:nvSpPr>
        <dsp:cNvPr id="0" name=""/>
        <dsp:cNvSpPr/>
      </dsp:nvSpPr>
      <dsp:spPr>
        <a:xfrm>
          <a:off x="19800" y="17988"/>
          <a:ext cx="36036" cy="36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E7B032-8528-464A-83A1-A7037DF0E8A9}">
      <dsp:nvSpPr>
        <dsp:cNvPr id="0" name=""/>
        <dsp:cNvSpPr/>
      </dsp:nvSpPr>
      <dsp:spPr>
        <a:xfrm>
          <a:off x="75636" y="3260"/>
          <a:ext cx="5526416" cy="18982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0895" tIns="200895" rIns="200895" bIns="200895" numCol="1" spcCol="1270" anchor="ctr" anchorCtr="0">
          <a:noAutofit/>
        </a:bodyPr>
        <a:lstStyle/>
        <a:p>
          <a:pPr marL="0" lvl="0" indent="0" algn="l" defTabSz="622300">
            <a:lnSpc>
              <a:spcPct val="100000"/>
            </a:lnSpc>
            <a:spcBef>
              <a:spcPct val="0"/>
            </a:spcBef>
            <a:spcAft>
              <a:spcPct val="35000"/>
            </a:spcAft>
            <a:buNone/>
          </a:pPr>
          <a:r>
            <a:rPr lang="pt-BR" sz="1400" kern="1200" dirty="0">
              <a:solidFill>
                <a:schemeClr val="tx1"/>
              </a:solidFill>
            </a:rPr>
            <a:t>Para se tornar um Cientista de Dados, existem diversas opções de educação e formação disponíveis. Uma graduação em áreas relacionadas, como Ciência da Computação, Estatística, Matemática, Engenharia ou Ciência de Dados, pode fornecer uma base sólida. Além disso, programas de pós-graduação em Ciência de Dados ou áreas afins podem aprofundar ainda mais o conhecimento na área.</a:t>
          </a:r>
          <a:endParaRPr lang="en-US" sz="1400" kern="1200" dirty="0">
            <a:solidFill>
              <a:schemeClr val="tx1"/>
            </a:solidFill>
          </a:endParaRPr>
        </a:p>
      </dsp:txBody>
      <dsp:txXfrm>
        <a:off x="75636" y="3260"/>
        <a:ext cx="5526416" cy="1898225"/>
      </dsp:txXfrm>
    </dsp:sp>
    <dsp:sp modelId="{04262527-976A-467A-B10C-C3E6BBAA2BD6}">
      <dsp:nvSpPr>
        <dsp:cNvPr id="0" name=""/>
        <dsp:cNvSpPr/>
      </dsp:nvSpPr>
      <dsp:spPr>
        <a:xfrm>
          <a:off x="0" y="2193520"/>
          <a:ext cx="5915025" cy="6545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A9DADF-E462-4778-884B-8EB7C2AF8654}">
      <dsp:nvSpPr>
        <dsp:cNvPr id="0" name=""/>
        <dsp:cNvSpPr/>
      </dsp:nvSpPr>
      <dsp:spPr>
        <a:xfrm>
          <a:off x="19800" y="2208248"/>
          <a:ext cx="36036" cy="36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3E2D810-07D7-4A16-8C24-EF1B40B08F79}">
      <dsp:nvSpPr>
        <dsp:cNvPr id="0" name=""/>
        <dsp:cNvSpPr/>
      </dsp:nvSpPr>
      <dsp:spPr>
        <a:xfrm>
          <a:off x="75636" y="2193520"/>
          <a:ext cx="5526416" cy="18982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0895" tIns="200895" rIns="200895" bIns="200895" numCol="1" spcCol="1270" anchor="ctr" anchorCtr="0">
          <a:noAutofit/>
        </a:bodyPr>
        <a:lstStyle/>
        <a:p>
          <a:pPr marL="0" lvl="0" indent="0" algn="l" defTabSz="622300">
            <a:lnSpc>
              <a:spcPct val="100000"/>
            </a:lnSpc>
            <a:spcBef>
              <a:spcPct val="0"/>
            </a:spcBef>
            <a:spcAft>
              <a:spcPct val="35000"/>
            </a:spcAft>
            <a:buNone/>
          </a:pPr>
          <a:r>
            <a:rPr lang="pt-BR" sz="1400" kern="1200"/>
            <a:t>Para desenvolver habilidades relevantes, é recomendado participar de cursos online especializados em programação (Python, R), estatística, aprendizado de máquina, visualização de dados e outras áreas-chave da Ciência de Dados. Bootcamps intensivos também são uma opção para adquirir conhecimentos práticos em um curto período de tempo.</a:t>
          </a:r>
          <a:endParaRPr lang="en-US" sz="1400" kern="1200"/>
        </a:p>
      </dsp:txBody>
      <dsp:txXfrm>
        <a:off x="75636" y="2193520"/>
        <a:ext cx="5526416" cy="1898225"/>
      </dsp:txXfrm>
    </dsp:sp>
    <dsp:sp modelId="{A454C84A-63AD-4943-91C2-AA11D104660C}">
      <dsp:nvSpPr>
        <dsp:cNvPr id="0" name=""/>
        <dsp:cNvSpPr/>
      </dsp:nvSpPr>
      <dsp:spPr>
        <a:xfrm>
          <a:off x="0" y="4383780"/>
          <a:ext cx="5915025" cy="6545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EA0F704-9455-4960-9E98-017EFE4F1BBD}">
      <dsp:nvSpPr>
        <dsp:cNvPr id="0" name=""/>
        <dsp:cNvSpPr/>
      </dsp:nvSpPr>
      <dsp:spPr>
        <a:xfrm>
          <a:off x="19800" y="4398507"/>
          <a:ext cx="36036" cy="36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8DE751-060E-4528-8C59-AF31AC4CC021}">
      <dsp:nvSpPr>
        <dsp:cNvPr id="0" name=""/>
        <dsp:cNvSpPr/>
      </dsp:nvSpPr>
      <dsp:spPr>
        <a:xfrm>
          <a:off x="75636" y="4383780"/>
          <a:ext cx="5526416" cy="18982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0895" tIns="200895" rIns="200895" bIns="200895" numCol="1" spcCol="1270" anchor="ctr" anchorCtr="0">
          <a:noAutofit/>
        </a:bodyPr>
        <a:lstStyle/>
        <a:p>
          <a:pPr marL="0" lvl="0" indent="0" algn="l" defTabSz="622300">
            <a:lnSpc>
              <a:spcPct val="100000"/>
            </a:lnSpc>
            <a:spcBef>
              <a:spcPct val="0"/>
            </a:spcBef>
            <a:spcAft>
              <a:spcPct val="35000"/>
            </a:spcAft>
            <a:buNone/>
          </a:pPr>
          <a:r>
            <a:rPr lang="pt-BR" sz="1400" kern="1200"/>
            <a:t>Para construir um portfólio sólido, é importante realizar projetos práticos que demonstrem suas habilidades e experiência em Ciência de Dados. Isso pode incluir a análise de conjuntos de dados reais, a criação de modelos preditivos, a visualização de dados de forma criativa e a apresentação de insights relevantes. Compartilhar esses projetos em plataformas online, como GitHub ou Kaggle, pode ajudar a destacar suas habilidades e atrair a atenção de potenciais empregadores.</a:t>
          </a:r>
          <a:endParaRPr lang="en-US" sz="1400" kern="1200"/>
        </a:p>
      </dsp:txBody>
      <dsp:txXfrm>
        <a:off x="75636" y="4383780"/>
        <a:ext cx="5526416" cy="18982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61E8AD-1767-4805-BB18-951A71B1350B}">
      <dsp:nvSpPr>
        <dsp:cNvPr id="0" name=""/>
        <dsp:cNvSpPr/>
      </dsp:nvSpPr>
      <dsp:spPr>
        <a:xfrm>
          <a:off x="0" y="859"/>
          <a:ext cx="347186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00626C-F8A8-4009-83BD-A5F9E0A3A2BC}">
      <dsp:nvSpPr>
        <dsp:cNvPr id="0" name=""/>
        <dsp:cNvSpPr/>
      </dsp:nvSpPr>
      <dsp:spPr>
        <a:xfrm>
          <a:off x="0" y="859"/>
          <a:ext cx="3471863" cy="14075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pt-BR" sz="1000" kern="1200"/>
            <a:t>As oportunidades de carreira para cientistas de dados são vastas e abrangem uma variedade de setores, incluindo tecnologia, saúde, finanças, marketing, varejo, entre outros. Em cada um desses setores, os cientistas de dados desempenham um papel fundamental na análise de dados, geração de insights e tomada de decisões baseadas em dados. As oportunidades de carreira incluem cargos como cientista de dados, engenheiro de dados, analista de dados, especialista em machine learning, entre outros.</a:t>
          </a:r>
          <a:endParaRPr lang="en-US" sz="1000" kern="1200"/>
        </a:p>
      </dsp:txBody>
      <dsp:txXfrm>
        <a:off x="0" y="859"/>
        <a:ext cx="3471863" cy="1407592"/>
      </dsp:txXfrm>
    </dsp:sp>
    <dsp:sp modelId="{FDC01AD3-343E-4B66-AE32-7264AFA4186C}">
      <dsp:nvSpPr>
        <dsp:cNvPr id="0" name=""/>
        <dsp:cNvSpPr/>
      </dsp:nvSpPr>
      <dsp:spPr>
        <a:xfrm>
          <a:off x="0" y="1408451"/>
          <a:ext cx="347186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A77042A-F324-4F5F-8093-E266B936C91A}">
      <dsp:nvSpPr>
        <dsp:cNvPr id="0" name=""/>
        <dsp:cNvSpPr/>
      </dsp:nvSpPr>
      <dsp:spPr>
        <a:xfrm>
          <a:off x="0" y="1408451"/>
          <a:ext cx="3471863" cy="14075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pt-BR" sz="1000" kern="1200"/>
            <a:t>Em relação aos salários, os cientistas de dados geralmente recebem salários competitivos devido à alta demanda por profissionais qualificados. A demanda por cientistas de dados continua a crescer em todo o mundo, e as previsões futuras indicam que a necessidade por profissionais com habilidades em ciência de dados e análise de dados continuará a aumentar.</a:t>
          </a:r>
          <a:endParaRPr lang="en-US" sz="1000" kern="1200"/>
        </a:p>
      </dsp:txBody>
      <dsp:txXfrm>
        <a:off x="0" y="1408451"/>
        <a:ext cx="3471863" cy="1407592"/>
      </dsp:txXfrm>
    </dsp:sp>
    <dsp:sp modelId="{D71FB4B5-935B-4254-8314-557BE0962A60}">
      <dsp:nvSpPr>
        <dsp:cNvPr id="0" name=""/>
        <dsp:cNvSpPr/>
      </dsp:nvSpPr>
      <dsp:spPr>
        <a:xfrm>
          <a:off x="0" y="2816044"/>
          <a:ext cx="347186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62702A-FC8B-45E3-8A78-A203B692F7EB}">
      <dsp:nvSpPr>
        <dsp:cNvPr id="0" name=""/>
        <dsp:cNvSpPr/>
      </dsp:nvSpPr>
      <dsp:spPr>
        <a:xfrm>
          <a:off x="0" y="2816044"/>
          <a:ext cx="3471863" cy="14075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pt-BR" sz="1000" kern="1200"/>
            <a:t>Para avançar na carreira e alcançar posições de liderança, é importante continuar aprendendo e se aprimorando, buscar oportunidades de desenvolvimento profissional, participar de projetos desafiadores, desenvolver habilidades de comunicação e liderança, e construir uma rede de contatos na área.</a:t>
          </a:r>
          <a:endParaRPr lang="en-US" sz="1000" kern="1200"/>
        </a:p>
      </dsp:txBody>
      <dsp:txXfrm>
        <a:off x="0" y="2816044"/>
        <a:ext cx="3471863" cy="1407592"/>
      </dsp:txXfrm>
    </dsp:sp>
    <dsp:sp modelId="{79E7F315-2256-4D24-9706-5C11D02E15E6}">
      <dsp:nvSpPr>
        <dsp:cNvPr id="0" name=""/>
        <dsp:cNvSpPr/>
      </dsp:nvSpPr>
      <dsp:spPr>
        <a:xfrm>
          <a:off x="0" y="4223636"/>
          <a:ext cx="347186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2E66F2-EAA7-48DB-A57E-F25E345AE556}">
      <dsp:nvSpPr>
        <dsp:cNvPr id="0" name=""/>
        <dsp:cNvSpPr/>
      </dsp:nvSpPr>
      <dsp:spPr>
        <a:xfrm>
          <a:off x="0" y="4223636"/>
          <a:ext cx="3471863" cy="14075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pt-BR" sz="1000" kern="1200"/>
            <a:t>Na indústria de ciência de dados, desafios atuais incluem questões éticas relacionadas ao uso de dados, preocupações com a privacidade e segurança dos dados, e a necessidade de garantir a transparência e justiça nos processos de análise de dados. No entanto, as oportunidades futuras na área de ciência de dados são promissoras, com previsões de avanços em inteligência artificial, automação de processos, análise preditiva e prescritiva, entre outros.</a:t>
          </a:r>
          <a:endParaRPr lang="en-US" sz="1000" kern="1200"/>
        </a:p>
      </dsp:txBody>
      <dsp:txXfrm>
        <a:off x="0" y="4223636"/>
        <a:ext cx="3471863" cy="1407592"/>
      </dsp:txXfrm>
    </dsp:sp>
    <dsp:sp modelId="{1129128B-413B-4C15-8640-300D00C0B7C8}">
      <dsp:nvSpPr>
        <dsp:cNvPr id="0" name=""/>
        <dsp:cNvSpPr/>
      </dsp:nvSpPr>
      <dsp:spPr>
        <a:xfrm>
          <a:off x="0" y="5631229"/>
          <a:ext cx="347186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F59E83-7927-49E7-9EBE-445E49CBF57B}">
      <dsp:nvSpPr>
        <dsp:cNvPr id="0" name=""/>
        <dsp:cNvSpPr/>
      </dsp:nvSpPr>
      <dsp:spPr>
        <a:xfrm>
          <a:off x="0" y="5631229"/>
          <a:ext cx="3471863" cy="14075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pt-BR" sz="1000" kern="1200"/>
            <a:t>Para se manterem atualizados e adaptáveis em um ambiente em constante mudança, os cientistas de dados devem investir em educação continuada, participar de conferências e workshops, colaborar com outros profissionais da área, experimentar novas tecnologias e ferramentas, e estar atentos às tendências e desenvolvimentos emergentes na ciência de dados.</a:t>
          </a:r>
          <a:endParaRPr lang="en-US" sz="1000" kern="1200"/>
        </a:p>
      </dsp:txBody>
      <dsp:txXfrm>
        <a:off x="0" y="5631229"/>
        <a:ext cx="3471863" cy="140759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svg>
</file>

<file path=ppt/media/image12.jpg>
</file>

<file path=ppt/media/image13.jpg>
</file>

<file path=ppt/media/image14.jpg>
</file>

<file path=ppt/media/image15.jpg>
</file>

<file path=ppt/media/image16.jpg>
</file>

<file path=ppt/media/image2.jpg>
</file>

<file path=ppt/media/image3.jpg>
</file>

<file path=ppt/media/image4.jp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B5AD2F-A08E-4E5B-905B-ECE3B6AEB45D}" type="datetimeFigureOut">
              <a:rPr lang="pt-BR" smtClean="0"/>
              <a:t>16/05/2024</a:t>
            </a:fld>
            <a:endParaRPr lang="pt-BR"/>
          </a:p>
        </p:txBody>
      </p:sp>
      <p:sp>
        <p:nvSpPr>
          <p:cNvPr id="4" name="Espaço Reservado para Imagem de Slide 3"/>
          <p:cNvSpPr>
            <a:spLocks noGrp="1" noRot="1" noChangeAspect="1"/>
          </p:cNvSpPr>
          <p:nvPr>
            <p:ph type="sldImg" idx="2"/>
          </p:nvPr>
        </p:nvSpPr>
        <p:spPr>
          <a:xfrm>
            <a:off x="2360613" y="1143000"/>
            <a:ext cx="2136775"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F8BF5F-76DD-44F7-8B9F-3D25122BAFBB}" type="slidenum">
              <a:rPr lang="pt-BR" smtClean="0"/>
              <a:t>‹nº›</a:t>
            </a:fld>
            <a:endParaRPr lang="pt-BR"/>
          </a:p>
        </p:txBody>
      </p:sp>
    </p:spTree>
    <p:extLst>
      <p:ext uri="{BB962C8B-B14F-4D97-AF65-F5344CB8AC3E}">
        <p14:creationId xmlns:p14="http://schemas.microsoft.com/office/powerpoint/2010/main" val="2013103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pt-BR"/>
              <a:t>Clique para editar o título Mestre</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929214EB-9736-4B47-AE58-2B12630A97B5}" type="datetimeFigureOut">
              <a:rPr lang="pt-BR" smtClean="0"/>
              <a:t>16/05/2024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56E86CB2-BB61-49BE-BEAA-0338E1294E98}" type="slidenum">
              <a:rPr lang="pt-BR" smtClean="0"/>
              <a:t>‹nº›</a:t>
            </a:fld>
            <a:endParaRPr lang="pt-BR"/>
          </a:p>
        </p:txBody>
      </p:sp>
    </p:spTree>
    <p:extLst>
      <p:ext uri="{BB962C8B-B14F-4D97-AF65-F5344CB8AC3E}">
        <p14:creationId xmlns:p14="http://schemas.microsoft.com/office/powerpoint/2010/main" val="2677407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929214EB-9736-4B47-AE58-2B12630A97B5}" type="datetimeFigureOut">
              <a:rPr lang="pt-BR" smtClean="0"/>
              <a:t>16/05/2024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56E86CB2-BB61-49BE-BEAA-0338E1294E98}" type="slidenum">
              <a:rPr lang="pt-BR" smtClean="0"/>
              <a:t>‹nº›</a:t>
            </a:fld>
            <a:endParaRPr lang="pt-BR"/>
          </a:p>
        </p:txBody>
      </p:sp>
    </p:spTree>
    <p:extLst>
      <p:ext uri="{BB962C8B-B14F-4D97-AF65-F5344CB8AC3E}">
        <p14:creationId xmlns:p14="http://schemas.microsoft.com/office/powerpoint/2010/main" val="1533544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929214EB-9736-4B47-AE58-2B12630A97B5}" type="datetimeFigureOut">
              <a:rPr lang="pt-BR" smtClean="0"/>
              <a:t>16/05/2024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56E86CB2-BB61-49BE-BEAA-0338E1294E98}" type="slidenum">
              <a:rPr lang="pt-BR" smtClean="0"/>
              <a:t>‹nº›</a:t>
            </a:fld>
            <a:endParaRPr lang="pt-BR"/>
          </a:p>
        </p:txBody>
      </p:sp>
    </p:spTree>
    <p:extLst>
      <p:ext uri="{BB962C8B-B14F-4D97-AF65-F5344CB8AC3E}">
        <p14:creationId xmlns:p14="http://schemas.microsoft.com/office/powerpoint/2010/main" val="35422822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929214EB-9736-4B47-AE58-2B12630A97B5}" type="datetimeFigureOut">
              <a:rPr lang="pt-BR" smtClean="0"/>
              <a:t>16/05/2024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56E86CB2-BB61-49BE-BEAA-0338E1294E98}" type="slidenum">
              <a:rPr lang="pt-BR" smtClean="0"/>
              <a:t>‹nº›</a:t>
            </a:fld>
            <a:endParaRPr lang="pt-BR"/>
          </a:p>
        </p:txBody>
      </p:sp>
    </p:spTree>
    <p:extLst>
      <p:ext uri="{BB962C8B-B14F-4D97-AF65-F5344CB8AC3E}">
        <p14:creationId xmlns:p14="http://schemas.microsoft.com/office/powerpoint/2010/main" val="29979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pt-BR"/>
              <a:t>Clique para editar o título Mestre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929214EB-9736-4B47-AE58-2B12630A97B5}" type="datetimeFigureOut">
              <a:rPr lang="pt-BR" smtClean="0"/>
              <a:t>16/05/2024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56E86CB2-BB61-49BE-BEAA-0338E1294E98}" type="slidenum">
              <a:rPr lang="pt-BR" smtClean="0"/>
              <a:t>‹nº›</a:t>
            </a:fld>
            <a:endParaRPr lang="pt-BR"/>
          </a:p>
        </p:txBody>
      </p:sp>
    </p:spTree>
    <p:extLst>
      <p:ext uri="{BB962C8B-B14F-4D97-AF65-F5344CB8AC3E}">
        <p14:creationId xmlns:p14="http://schemas.microsoft.com/office/powerpoint/2010/main" val="3776501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929214EB-9736-4B47-AE58-2B12630A97B5}" type="datetimeFigureOut">
              <a:rPr lang="pt-BR" smtClean="0"/>
              <a:t>16/05/2024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56E86CB2-BB61-49BE-BEAA-0338E1294E98}" type="slidenum">
              <a:rPr lang="pt-BR" smtClean="0"/>
              <a:t>‹nº›</a:t>
            </a:fld>
            <a:endParaRPr lang="pt-BR"/>
          </a:p>
        </p:txBody>
      </p:sp>
    </p:spTree>
    <p:extLst>
      <p:ext uri="{BB962C8B-B14F-4D97-AF65-F5344CB8AC3E}">
        <p14:creationId xmlns:p14="http://schemas.microsoft.com/office/powerpoint/2010/main" val="3076406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pt-BR"/>
              <a:t>Clique para editar os estilos de texto Mestres</a:t>
            </a:r>
          </a:p>
        </p:txBody>
      </p:sp>
      <p:sp>
        <p:nvSpPr>
          <p:cNvPr id="4" name="Content Placeholder 3"/>
          <p:cNvSpPr>
            <a:spLocks noGrp="1"/>
          </p:cNvSpPr>
          <p:nvPr>
            <p:ph sz="half" idx="2"/>
          </p:nvPr>
        </p:nvSpPr>
        <p:spPr>
          <a:xfrm>
            <a:off x="472381" y="3618442"/>
            <a:ext cx="2901255" cy="5322183"/>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pt-BR"/>
              <a:t>Clique para editar os estilos de texto Mestres</a:t>
            </a:r>
          </a:p>
        </p:txBody>
      </p:sp>
      <p:sp>
        <p:nvSpPr>
          <p:cNvPr id="6" name="Content Placeholder 5"/>
          <p:cNvSpPr>
            <a:spLocks noGrp="1"/>
          </p:cNvSpPr>
          <p:nvPr>
            <p:ph sz="quarter" idx="4"/>
          </p:nvPr>
        </p:nvSpPr>
        <p:spPr>
          <a:xfrm>
            <a:off x="3471863" y="3618442"/>
            <a:ext cx="2915543" cy="5322183"/>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929214EB-9736-4B47-AE58-2B12630A97B5}" type="datetimeFigureOut">
              <a:rPr lang="pt-BR" smtClean="0"/>
              <a:t>16/05/2024</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56E86CB2-BB61-49BE-BEAA-0338E1294E98}" type="slidenum">
              <a:rPr lang="pt-BR" smtClean="0"/>
              <a:t>‹nº›</a:t>
            </a:fld>
            <a:endParaRPr lang="pt-BR"/>
          </a:p>
        </p:txBody>
      </p:sp>
    </p:spTree>
    <p:extLst>
      <p:ext uri="{BB962C8B-B14F-4D97-AF65-F5344CB8AC3E}">
        <p14:creationId xmlns:p14="http://schemas.microsoft.com/office/powerpoint/2010/main" val="507598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929214EB-9736-4B47-AE58-2B12630A97B5}" type="datetimeFigureOut">
              <a:rPr lang="pt-BR" smtClean="0"/>
              <a:t>16/05/2024</a:t>
            </a:fld>
            <a:endParaRPr lang="pt-BR"/>
          </a:p>
        </p:txBody>
      </p:sp>
      <p:sp>
        <p:nvSpPr>
          <p:cNvPr id="4" name="Footer Placeholder 3"/>
          <p:cNvSpPr>
            <a:spLocks noGrp="1"/>
          </p:cNvSpPr>
          <p:nvPr>
            <p:ph type="ftr" sz="quarter" idx="11"/>
          </p:nvPr>
        </p:nvSpPr>
        <p:spPr/>
        <p:txBody>
          <a:bodyPr/>
          <a:lstStyle/>
          <a:p>
            <a:endParaRPr lang="pt-BR"/>
          </a:p>
        </p:txBody>
      </p:sp>
      <p:sp>
        <p:nvSpPr>
          <p:cNvPr id="5" name="Slide Number Placeholder 4"/>
          <p:cNvSpPr>
            <a:spLocks noGrp="1"/>
          </p:cNvSpPr>
          <p:nvPr>
            <p:ph type="sldNum" sz="quarter" idx="12"/>
          </p:nvPr>
        </p:nvSpPr>
        <p:spPr/>
        <p:txBody>
          <a:bodyPr/>
          <a:lstStyle/>
          <a:p>
            <a:fld id="{56E86CB2-BB61-49BE-BEAA-0338E1294E98}" type="slidenum">
              <a:rPr lang="pt-BR" smtClean="0"/>
              <a:t>‹nº›</a:t>
            </a:fld>
            <a:endParaRPr lang="pt-BR"/>
          </a:p>
        </p:txBody>
      </p:sp>
    </p:spTree>
    <p:extLst>
      <p:ext uri="{BB962C8B-B14F-4D97-AF65-F5344CB8AC3E}">
        <p14:creationId xmlns:p14="http://schemas.microsoft.com/office/powerpoint/2010/main" val="27604324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9214EB-9736-4B47-AE58-2B12630A97B5}" type="datetimeFigureOut">
              <a:rPr lang="pt-BR" smtClean="0"/>
              <a:t>16/05/2024</a:t>
            </a:fld>
            <a:endParaRPr lang="pt-BR"/>
          </a:p>
        </p:txBody>
      </p:sp>
      <p:sp>
        <p:nvSpPr>
          <p:cNvPr id="3" name="Footer Placeholder 2"/>
          <p:cNvSpPr>
            <a:spLocks noGrp="1"/>
          </p:cNvSpPr>
          <p:nvPr>
            <p:ph type="ftr" sz="quarter" idx="11"/>
          </p:nvPr>
        </p:nvSpPr>
        <p:spPr/>
        <p:txBody>
          <a:bodyPr/>
          <a:lstStyle/>
          <a:p>
            <a:endParaRPr lang="pt-BR"/>
          </a:p>
        </p:txBody>
      </p:sp>
      <p:sp>
        <p:nvSpPr>
          <p:cNvPr id="4" name="Slide Number Placeholder 3"/>
          <p:cNvSpPr>
            <a:spLocks noGrp="1"/>
          </p:cNvSpPr>
          <p:nvPr>
            <p:ph type="sldNum" sz="quarter" idx="12"/>
          </p:nvPr>
        </p:nvSpPr>
        <p:spPr/>
        <p:txBody>
          <a:bodyPr/>
          <a:lstStyle/>
          <a:p>
            <a:fld id="{56E86CB2-BB61-49BE-BEAA-0338E1294E98}" type="slidenum">
              <a:rPr lang="pt-BR" smtClean="0"/>
              <a:t>‹nº›</a:t>
            </a:fld>
            <a:endParaRPr lang="pt-BR"/>
          </a:p>
        </p:txBody>
      </p:sp>
    </p:spTree>
    <p:extLst>
      <p:ext uri="{BB962C8B-B14F-4D97-AF65-F5344CB8AC3E}">
        <p14:creationId xmlns:p14="http://schemas.microsoft.com/office/powerpoint/2010/main" val="179373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pt-BR"/>
              <a:t>Clique para editar o título Mestre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929214EB-9736-4B47-AE58-2B12630A97B5}" type="datetimeFigureOut">
              <a:rPr lang="pt-BR" smtClean="0"/>
              <a:t>16/05/2024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56E86CB2-BB61-49BE-BEAA-0338E1294E98}" type="slidenum">
              <a:rPr lang="pt-BR" smtClean="0"/>
              <a:t>‹nº›</a:t>
            </a:fld>
            <a:endParaRPr lang="pt-BR"/>
          </a:p>
        </p:txBody>
      </p:sp>
    </p:spTree>
    <p:extLst>
      <p:ext uri="{BB962C8B-B14F-4D97-AF65-F5344CB8AC3E}">
        <p14:creationId xmlns:p14="http://schemas.microsoft.com/office/powerpoint/2010/main" val="2367802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pt-BR"/>
              <a:t>Clique no ícone para adicionar uma imagem</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929214EB-9736-4B47-AE58-2B12630A97B5}" type="datetimeFigureOut">
              <a:rPr lang="pt-BR" smtClean="0"/>
              <a:t>16/05/2024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56E86CB2-BB61-49BE-BEAA-0338E1294E98}" type="slidenum">
              <a:rPr lang="pt-BR" smtClean="0"/>
              <a:t>‹nº›</a:t>
            </a:fld>
            <a:endParaRPr lang="pt-BR"/>
          </a:p>
        </p:txBody>
      </p:sp>
    </p:spTree>
    <p:extLst>
      <p:ext uri="{BB962C8B-B14F-4D97-AF65-F5344CB8AC3E}">
        <p14:creationId xmlns:p14="http://schemas.microsoft.com/office/powerpoint/2010/main" val="9483517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82000"/>
                  </a:schemeClr>
                </a:solidFill>
              </a:defRPr>
            </a:lvl1pPr>
          </a:lstStyle>
          <a:p>
            <a:fld id="{929214EB-9736-4B47-AE58-2B12630A97B5}" type="datetimeFigureOut">
              <a:rPr lang="pt-BR" smtClean="0"/>
              <a:t>16/05/2024</a:t>
            </a:fld>
            <a:endParaRPr lang="pt-BR"/>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pt-BR"/>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82000"/>
                  </a:schemeClr>
                </a:solidFill>
              </a:defRPr>
            </a:lvl1pPr>
          </a:lstStyle>
          <a:p>
            <a:fld id="{56E86CB2-BB61-49BE-BEAA-0338E1294E98}" type="slidenum">
              <a:rPr lang="pt-BR" smtClean="0"/>
              <a:t>‹nº›</a:t>
            </a:fld>
            <a:endParaRPr lang="pt-BR"/>
          </a:p>
        </p:txBody>
      </p:sp>
    </p:spTree>
    <p:extLst>
      <p:ext uri="{BB962C8B-B14F-4D97-AF65-F5344CB8AC3E}">
        <p14:creationId xmlns:p14="http://schemas.microsoft.com/office/powerpoint/2010/main" val="316198363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microsoft.com/office/2007/relationships/hdphoto" Target="../media/hdphoto1.wdp"/><Relationship Id="rId7" Type="http://schemas.openxmlformats.org/officeDocument/2006/relationships/diagramColors" Target="../diagrams/colors1.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m 5" descr="Interface gráfica do usuário, Aplicativo&#10;&#10;Descrição gerada automaticamente">
            <a:extLst>
              <a:ext uri="{FF2B5EF4-FFF2-40B4-BE49-F238E27FC236}">
                <a16:creationId xmlns:a16="http://schemas.microsoft.com/office/drawing/2014/main" id="{FCBA5BC7-FA6B-F451-07AF-ECCD1C38A9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4935"/>
            <a:ext cx="6858000" cy="10015870"/>
          </a:xfrm>
          <a:prstGeom prst="rect">
            <a:avLst/>
          </a:prstGeom>
          <a:ln>
            <a:noFill/>
          </a:ln>
        </p:spPr>
      </p:pic>
      <p:sp>
        <p:nvSpPr>
          <p:cNvPr id="2" name="Título 1">
            <a:extLst>
              <a:ext uri="{FF2B5EF4-FFF2-40B4-BE49-F238E27FC236}">
                <a16:creationId xmlns:a16="http://schemas.microsoft.com/office/drawing/2014/main" id="{F72CB7A3-DE54-64DC-C3D1-DEF1621F8712}"/>
              </a:ext>
            </a:extLst>
          </p:cNvPr>
          <p:cNvSpPr>
            <a:spLocks noGrp="1"/>
          </p:cNvSpPr>
          <p:nvPr>
            <p:ph type="ctrTitle"/>
          </p:nvPr>
        </p:nvSpPr>
        <p:spPr>
          <a:xfrm>
            <a:off x="570047" y="3478566"/>
            <a:ext cx="5829300" cy="3448756"/>
          </a:xfrm>
          <a:noFill/>
          <a:ln>
            <a:noFill/>
          </a:ln>
        </p:spPr>
        <p:style>
          <a:lnRef idx="0">
            <a:scrgbClr r="0" g="0" b="0"/>
          </a:lnRef>
          <a:fillRef idx="0">
            <a:scrgbClr r="0" g="0" b="0"/>
          </a:fillRef>
          <a:effectRef idx="0">
            <a:scrgbClr r="0" g="0" b="0"/>
          </a:effectRef>
          <a:fontRef idx="minor">
            <a:schemeClr val="accent1"/>
          </a:fontRef>
        </p:style>
        <p:txBody>
          <a:bodyPr/>
          <a:lstStyle/>
          <a:p>
            <a:r>
              <a:rPr lang="pt-BR" b="1" i="0" dirty="0">
                <a:ln w="12700">
                  <a:solidFill>
                    <a:schemeClr val="tx2">
                      <a:lumMod val="75000"/>
                    </a:schemeClr>
                  </a:solidFill>
                  <a:prstDash val="solid"/>
                </a:ln>
                <a:solidFill>
                  <a:schemeClr val="bg1"/>
                </a:solidFill>
                <a:effectLst>
                  <a:outerShdw dist="38100" dir="2640000" algn="bl" rotWithShape="0">
                    <a:schemeClr val="tx2">
                      <a:lumMod val="75000"/>
                    </a:schemeClr>
                  </a:outerShdw>
                </a:effectLst>
                <a:latin typeface="Söhne"/>
              </a:rPr>
              <a:t>Desbravando a Carreira de Cientista de Dados</a:t>
            </a:r>
            <a:endParaRPr lang="pt-BR" b="1" dirty="0">
              <a:ln w="12700">
                <a:solidFill>
                  <a:schemeClr val="tx2">
                    <a:lumMod val="75000"/>
                  </a:schemeClr>
                </a:solidFill>
                <a:prstDash val="solid"/>
              </a:ln>
              <a:solidFill>
                <a:schemeClr val="bg1"/>
              </a:solidFill>
              <a:effectLst>
                <a:outerShdw dist="38100" dir="2640000" algn="bl" rotWithShape="0">
                  <a:schemeClr val="tx2">
                    <a:lumMod val="75000"/>
                  </a:schemeClr>
                </a:outerShdw>
              </a:effectLst>
            </a:endParaRPr>
          </a:p>
        </p:txBody>
      </p:sp>
      <p:sp>
        <p:nvSpPr>
          <p:cNvPr id="3" name="Subtítulo 2">
            <a:extLst>
              <a:ext uri="{FF2B5EF4-FFF2-40B4-BE49-F238E27FC236}">
                <a16:creationId xmlns:a16="http://schemas.microsoft.com/office/drawing/2014/main" id="{FEC6E946-8540-4BBE-2B0D-4F8BB9C720F5}"/>
              </a:ext>
            </a:extLst>
          </p:cNvPr>
          <p:cNvSpPr>
            <a:spLocks noGrp="1"/>
          </p:cNvSpPr>
          <p:nvPr>
            <p:ph type="subTitle" idx="1"/>
          </p:nvPr>
        </p:nvSpPr>
        <p:spPr>
          <a:xfrm>
            <a:off x="857250" y="6927322"/>
            <a:ext cx="5143500" cy="2143152"/>
          </a:xfrm>
          <a:noFill/>
          <a:ln>
            <a:noFill/>
          </a:ln>
        </p:spPr>
        <p:style>
          <a:lnRef idx="2">
            <a:schemeClr val="dk1"/>
          </a:lnRef>
          <a:fillRef idx="1">
            <a:schemeClr val="lt1"/>
          </a:fillRef>
          <a:effectRef idx="0">
            <a:schemeClr val="dk1"/>
          </a:effectRef>
          <a:fontRef idx="minor">
            <a:schemeClr val="dk1"/>
          </a:fontRef>
        </p:style>
        <p:txBody>
          <a:bodyPr/>
          <a:lstStyle/>
          <a:p>
            <a:r>
              <a:rPr lang="pt-BR" b="1" i="0" spc="50" dirty="0">
                <a:ln w="0"/>
                <a:solidFill>
                  <a:schemeClr val="bg2"/>
                </a:solidFill>
                <a:effectLst>
                  <a:innerShdw blurRad="63500" dist="50800" dir="13500000">
                    <a:srgbClr val="000000">
                      <a:alpha val="50000"/>
                    </a:srgbClr>
                  </a:innerShdw>
                </a:effectLst>
                <a:latin typeface="Söhne"/>
              </a:rPr>
              <a:t>Um Guia Abrangente</a:t>
            </a:r>
            <a:endParaRPr lang="pt-BR" b="1" spc="50" dirty="0">
              <a:ln w="0"/>
              <a:solidFill>
                <a:schemeClr val="bg2"/>
              </a:solidFill>
              <a:effectLst>
                <a:innerShdw blurRad="63500" dist="50800" dir="13500000">
                  <a:srgbClr val="000000">
                    <a:alpha val="50000"/>
                  </a:srgbClr>
                </a:innerShdw>
              </a:effectLst>
            </a:endParaRPr>
          </a:p>
        </p:txBody>
      </p:sp>
      <p:sp>
        <p:nvSpPr>
          <p:cNvPr id="4" name="Espaço Reservado para Rodapé 3">
            <a:extLst>
              <a:ext uri="{FF2B5EF4-FFF2-40B4-BE49-F238E27FC236}">
                <a16:creationId xmlns:a16="http://schemas.microsoft.com/office/drawing/2014/main" id="{BE35F6C6-0805-31E5-6229-40A7C122E632}"/>
              </a:ext>
            </a:extLst>
          </p:cNvPr>
          <p:cNvSpPr>
            <a:spLocks noGrp="1"/>
          </p:cNvSpPr>
          <p:nvPr>
            <p:ph type="ftr" sz="quarter" idx="11"/>
          </p:nvPr>
        </p:nvSpPr>
        <p:spPr>
          <a:xfrm>
            <a:off x="968644" y="15892"/>
            <a:ext cx="5032106" cy="660457"/>
          </a:xfrm>
          <a:noFill/>
          <a:ln>
            <a:noFill/>
          </a:ln>
        </p:spPr>
        <p:txBody>
          <a:bodyPr/>
          <a:lstStyle/>
          <a:p>
            <a:r>
              <a:rPr lang="pt-BR" sz="1600" b="1" spc="50" dirty="0">
                <a:ln w="9525" cmpd="sng">
                  <a:solidFill>
                    <a:schemeClr val="tx2"/>
                  </a:solidFill>
                  <a:prstDash val="solid"/>
                </a:ln>
                <a:solidFill>
                  <a:srgbClr val="70AD47">
                    <a:tint val="1000"/>
                  </a:srgbClr>
                </a:solidFill>
                <a:effectLst>
                  <a:glow rad="38100">
                    <a:schemeClr val="accent1">
                      <a:alpha val="40000"/>
                    </a:schemeClr>
                  </a:glow>
                </a:effectLst>
              </a:rPr>
              <a:t>PATRICK F R RIBEIRO</a:t>
            </a:r>
          </a:p>
        </p:txBody>
      </p:sp>
    </p:spTree>
    <p:extLst>
      <p:ext uri="{BB962C8B-B14F-4D97-AF65-F5344CB8AC3E}">
        <p14:creationId xmlns:p14="http://schemas.microsoft.com/office/powerpoint/2010/main" val="8431666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ixaDeTexto 2">
            <a:extLst>
              <a:ext uri="{FF2B5EF4-FFF2-40B4-BE49-F238E27FC236}">
                <a16:creationId xmlns:a16="http://schemas.microsoft.com/office/drawing/2014/main" id="{74D63223-A345-5029-8535-CE931B315895}"/>
              </a:ext>
            </a:extLst>
          </p:cNvPr>
          <p:cNvSpPr txBox="1"/>
          <p:nvPr/>
        </p:nvSpPr>
        <p:spPr>
          <a:xfrm>
            <a:off x="471488" y="527405"/>
            <a:ext cx="5915025" cy="1914702"/>
          </a:xfrm>
          <a:prstGeom prst="rect">
            <a:avLst/>
          </a:prstGeom>
        </p:spPr>
        <p:txBody>
          <a:bodyPr vert="horz" lIns="91440" tIns="45720" rIns="91440" bIns="45720" rtlCol="0" anchor="ctr">
            <a:normAutofit/>
          </a:bodyPr>
          <a:lstStyle/>
          <a:p>
            <a:pPr defTabSz="685800">
              <a:lnSpc>
                <a:spcPct val="90000"/>
              </a:lnSpc>
              <a:spcBef>
                <a:spcPct val="0"/>
              </a:spcBef>
              <a:spcAft>
                <a:spcPts val="600"/>
              </a:spcAft>
            </a:pPr>
            <a:r>
              <a:rPr lang="en-US" sz="3300" b="1" i="0">
                <a:effectLst/>
                <a:highlight>
                  <a:srgbClr val="FFFFFF"/>
                </a:highlight>
                <a:latin typeface="+mj-lt"/>
                <a:ea typeface="+mj-ea"/>
                <a:cs typeface="+mj-cs"/>
              </a:rPr>
              <a:t>Processo de Trabalho</a:t>
            </a:r>
            <a:endParaRPr lang="en-US" sz="3300">
              <a:latin typeface="+mj-lt"/>
              <a:ea typeface="+mj-ea"/>
              <a:cs typeface="+mj-cs"/>
            </a:endParaRPr>
          </a:p>
        </p:txBody>
      </p:sp>
      <p:sp>
        <p:nvSpPr>
          <p:cNvPr id="13" name="CaixaDeTexto 12">
            <a:extLst>
              <a:ext uri="{FF2B5EF4-FFF2-40B4-BE49-F238E27FC236}">
                <a16:creationId xmlns:a16="http://schemas.microsoft.com/office/drawing/2014/main" id="{9ACE5688-53E4-C66B-F131-3CE1EB4B14C1}"/>
              </a:ext>
            </a:extLst>
          </p:cNvPr>
          <p:cNvSpPr txBox="1"/>
          <p:nvPr/>
        </p:nvSpPr>
        <p:spPr>
          <a:xfrm>
            <a:off x="471488" y="2637014"/>
            <a:ext cx="2914650" cy="6285266"/>
          </a:xfrm>
          <a:prstGeom prst="rect">
            <a:avLst/>
          </a:prstGeom>
        </p:spPr>
        <p:txBody>
          <a:bodyPr vert="horz" lIns="91440" tIns="45720" rIns="91440" bIns="45720" rtlCol="0">
            <a:normAutofit/>
          </a:bodyPr>
          <a:lstStyle/>
          <a:p>
            <a:pPr defTabSz="685800">
              <a:lnSpc>
                <a:spcPct val="90000"/>
              </a:lnSpc>
              <a:spcBef>
                <a:spcPts val="750"/>
              </a:spcBef>
            </a:pPr>
            <a:r>
              <a:rPr lang="en-US" sz="800" dirty="0"/>
              <a:t>O </a:t>
            </a:r>
            <a:r>
              <a:rPr lang="en-US" sz="800" dirty="0" err="1"/>
              <a:t>ciclo</a:t>
            </a:r>
            <a:r>
              <a:rPr lang="en-US" sz="800" dirty="0"/>
              <a:t> de </a:t>
            </a:r>
            <a:r>
              <a:rPr lang="en-US" sz="800" dirty="0" err="1"/>
              <a:t>vida</a:t>
            </a:r>
            <a:r>
              <a:rPr lang="en-US" sz="800" dirty="0"/>
              <a:t> de um </a:t>
            </a:r>
            <a:r>
              <a:rPr lang="en-US" sz="800" dirty="0" err="1"/>
              <a:t>projeto</a:t>
            </a:r>
            <a:r>
              <a:rPr lang="en-US" sz="800" dirty="0"/>
              <a:t> de </a:t>
            </a:r>
            <a:r>
              <a:rPr lang="en-US" sz="800" dirty="0" err="1"/>
              <a:t>ciência</a:t>
            </a:r>
            <a:r>
              <a:rPr lang="en-US" sz="800" dirty="0"/>
              <a:t> de dados </a:t>
            </a:r>
            <a:r>
              <a:rPr lang="en-US" sz="800" dirty="0" err="1"/>
              <a:t>geralmente</a:t>
            </a:r>
            <a:r>
              <a:rPr lang="en-US" sz="800" dirty="0"/>
              <a:t> segue as </a:t>
            </a:r>
            <a:r>
              <a:rPr lang="en-US" sz="800" dirty="0" err="1"/>
              <a:t>seguintes</a:t>
            </a:r>
            <a:r>
              <a:rPr lang="en-US" sz="800" dirty="0"/>
              <a:t> </a:t>
            </a:r>
            <a:r>
              <a:rPr lang="en-US" sz="800" dirty="0" err="1"/>
              <a:t>etapas</a:t>
            </a:r>
            <a:r>
              <a:rPr lang="en-US" sz="800" dirty="0"/>
              <a:t>: </a:t>
            </a:r>
          </a:p>
          <a:p>
            <a:pPr defTabSz="685800">
              <a:lnSpc>
                <a:spcPct val="90000"/>
              </a:lnSpc>
              <a:spcBef>
                <a:spcPts val="750"/>
              </a:spcBef>
            </a:pPr>
            <a:endParaRPr lang="en-US" sz="800" dirty="0"/>
          </a:p>
          <a:p>
            <a:pPr defTabSz="685800">
              <a:lnSpc>
                <a:spcPct val="90000"/>
              </a:lnSpc>
              <a:spcBef>
                <a:spcPts val="750"/>
              </a:spcBef>
            </a:pPr>
            <a:r>
              <a:rPr lang="en-US" sz="800" dirty="0"/>
              <a:t>1. </a:t>
            </a:r>
            <a:r>
              <a:rPr lang="en-US" sz="800" dirty="0" err="1"/>
              <a:t>Definição</a:t>
            </a:r>
            <a:r>
              <a:rPr lang="en-US" sz="800" dirty="0"/>
              <a:t> do </a:t>
            </a:r>
            <a:r>
              <a:rPr lang="en-US" sz="800" dirty="0" err="1"/>
              <a:t>Problema</a:t>
            </a:r>
            <a:r>
              <a:rPr lang="en-US" sz="800" dirty="0"/>
              <a:t>: Nesta </a:t>
            </a:r>
            <a:r>
              <a:rPr lang="en-US" sz="800" dirty="0" err="1"/>
              <a:t>fase</a:t>
            </a:r>
            <a:r>
              <a:rPr lang="en-US" sz="800" dirty="0"/>
              <a:t>, é crucial </a:t>
            </a:r>
            <a:r>
              <a:rPr lang="en-US" sz="800" dirty="0" err="1"/>
              <a:t>compreender</a:t>
            </a:r>
            <a:r>
              <a:rPr lang="en-US" sz="800" dirty="0"/>
              <a:t> </a:t>
            </a:r>
            <a:r>
              <a:rPr lang="en-US" sz="800" dirty="0" err="1"/>
              <a:t>os</a:t>
            </a:r>
            <a:r>
              <a:rPr lang="en-US" sz="800" dirty="0"/>
              <a:t> </a:t>
            </a:r>
            <a:r>
              <a:rPr lang="en-US" sz="800" dirty="0" err="1"/>
              <a:t>objetivos</a:t>
            </a:r>
            <a:r>
              <a:rPr lang="en-US" sz="800" dirty="0"/>
              <a:t> do </a:t>
            </a:r>
            <a:r>
              <a:rPr lang="en-US" sz="800" dirty="0" err="1"/>
              <a:t>projeto</a:t>
            </a:r>
            <a:r>
              <a:rPr lang="en-US" sz="800" dirty="0"/>
              <a:t>, </a:t>
            </a:r>
            <a:r>
              <a:rPr lang="en-US" sz="800" dirty="0" err="1"/>
              <a:t>identificar</a:t>
            </a:r>
            <a:r>
              <a:rPr lang="en-US" sz="800" dirty="0"/>
              <a:t> as </a:t>
            </a:r>
            <a:r>
              <a:rPr lang="en-US" sz="800" dirty="0" err="1"/>
              <a:t>questões</a:t>
            </a:r>
            <a:r>
              <a:rPr lang="en-US" sz="800" dirty="0"/>
              <a:t> a </a:t>
            </a:r>
            <a:r>
              <a:rPr lang="en-US" sz="800" dirty="0" err="1"/>
              <a:t>serem</a:t>
            </a:r>
            <a:r>
              <a:rPr lang="en-US" sz="800" dirty="0"/>
              <a:t> </a:t>
            </a:r>
            <a:r>
              <a:rPr lang="en-US" sz="800" dirty="0" err="1"/>
              <a:t>respondidas</a:t>
            </a:r>
            <a:r>
              <a:rPr lang="en-US" sz="800" dirty="0"/>
              <a:t> e </a:t>
            </a:r>
            <a:r>
              <a:rPr lang="en-US" sz="800" dirty="0" err="1"/>
              <a:t>definir</a:t>
            </a:r>
            <a:r>
              <a:rPr lang="en-US" sz="800" dirty="0"/>
              <a:t> as </a:t>
            </a:r>
            <a:r>
              <a:rPr lang="en-US" sz="800" dirty="0" err="1"/>
              <a:t>métricas</a:t>
            </a:r>
            <a:r>
              <a:rPr lang="en-US" sz="800" dirty="0"/>
              <a:t> de </a:t>
            </a:r>
            <a:r>
              <a:rPr lang="en-US" sz="800" dirty="0" err="1"/>
              <a:t>sucesso</a:t>
            </a:r>
            <a:r>
              <a:rPr lang="en-US" sz="800" dirty="0"/>
              <a:t>.</a:t>
            </a:r>
          </a:p>
          <a:p>
            <a:pPr defTabSz="685800">
              <a:lnSpc>
                <a:spcPct val="90000"/>
              </a:lnSpc>
              <a:spcBef>
                <a:spcPts val="750"/>
              </a:spcBef>
            </a:pPr>
            <a:endParaRPr lang="en-US" sz="800" dirty="0"/>
          </a:p>
          <a:p>
            <a:pPr defTabSz="685800">
              <a:lnSpc>
                <a:spcPct val="90000"/>
              </a:lnSpc>
              <a:spcBef>
                <a:spcPts val="750"/>
              </a:spcBef>
            </a:pPr>
            <a:r>
              <a:rPr lang="en-US" sz="800" dirty="0"/>
              <a:t>2. </a:t>
            </a:r>
            <a:r>
              <a:rPr lang="en-US" sz="800" dirty="0" err="1"/>
              <a:t>Aquisição</a:t>
            </a:r>
            <a:r>
              <a:rPr lang="en-US" sz="800" dirty="0"/>
              <a:t> e </a:t>
            </a:r>
            <a:r>
              <a:rPr lang="en-US" sz="800" dirty="0" err="1"/>
              <a:t>Exploração</a:t>
            </a:r>
            <a:r>
              <a:rPr lang="en-US" sz="800" dirty="0"/>
              <a:t> de Dados: </a:t>
            </a:r>
            <a:r>
              <a:rPr lang="en-US" sz="800" dirty="0" err="1"/>
              <a:t>Aqui</a:t>
            </a:r>
            <a:r>
              <a:rPr lang="en-US" sz="800" dirty="0"/>
              <a:t>, </a:t>
            </a:r>
            <a:r>
              <a:rPr lang="en-US" sz="800" dirty="0" err="1"/>
              <a:t>os</a:t>
            </a:r>
            <a:r>
              <a:rPr lang="en-US" sz="800" dirty="0"/>
              <a:t> dados </a:t>
            </a:r>
            <a:r>
              <a:rPr lang="en-US" sz="800" dirty="0" err="1"/>
              <a:t>relevantes</a:t>
            </a:r>
            <a:r>
              <a:rPr lang="en-US" sz="800" dirty="0"/>
              <a:t> </a:t>
            </a:r>
            <a:r>
              <a:rPr lang="en-US" sz="800" dirty="0" err="1"/>
              <a:t>são</a:t>
            </a:r>
            <a:r>
              <a:rPr lang="en-US" sz="800" dirty="0"/>
              <a:t> </a:t>
            </a:r>
            <a:r>
              <a:rPr lang="en-US" sz="800" dirty="0" err="1"/>
              <a:t>coletados</a:t>
            </a:r>
            <a:r>
              <a:rPr lang="en-US" sz="800" dirty="0"/>
              <a:t>, </a:t>
            </a:r>
            <a:r>
              <a:rPr lang="en-US" sz="800" dirty="0" err="1"/>
              <a:t>explorados</a:t>
            </a:r>
            <a:r>
              <a:rPr lang="en-US" sz="800" dirty="0"/>
              <a:t> e </a:t>
            </a:r>
            <a:r>
              <a:rPr lang="en-US" sz="800" dirty="0" err="1"/>
              <a:t>preparados</a:t>
            </a:r>
            <a:r>
              <a:rPr lang="en-US" sz="800" dirty="0"/>
              <a:t> para </a:t>
            </a:r>
            <a:r>
              <a:rPr lang="en-US" sz="800" dirty="0" err="1"/>
              <a:t>análise</a:t>
            </a:r>
            <a:r>
              <a:rPr lang="en-US" sz="800" dirty="0"/>
              <a:t>. </a:t>
            </a:r>
            <a:r>
              <a:rPr lang="en-US" sz="800" dirty="0" err="1"/>
              <a:t>Isso</a:t>
            </a:r>
            <a:r>
              <a:rPr lang="en-US" sz="800" dirty="0"/>
              <a:t> </a:t>
            </a:r>
            <a:r>
              <a:rPr lang="en-US" sz="800" dirty="0" err="1"/>
              <a:t>inclui</a:t>
            </a:r>
            <a:r>
              <a:rPr lang="en-US" sz="800" dirty="0"/>
              <a:t> </a:t>
            </a:r>
            <a:r>
              <a:rPr lang="en-US" sz="800" dirty="0" err="1"/>
              <a:t>limpeza</a:t>
            </a:r>
            <a:r>
              <a:rPr lang="en-US" sz="800" dirty="0"/>
              <a:t> de dados, </a:t>
            </a:r>
            <a:r>
              <a:rPr lang="en-US" sz="800" dirty="0" err="1"/>
              <a:t>transformação</a:t>
            </a:r>
            <a:r>
              <a:rPr lang="en-US" sz="800" dirty="0"/>
              <a:t> e </a:t>
            </a:r>
            <a:r>
              <a:rPr lang="en-US" sz="800" dirty="0" err="1"/>
              <a:t>visualização</a:t>
            </a:r>
            <a:r>
              <a:rPr lang="en-US" sz="800" dirty="0"/>
              <a:t> </a:t>
            </a:r>
            <a:r>
              <a:rPr lang="en-US" sz="800" dirty="0" err="1"/>
              <a:t>inicial</a:t>
            </a:r>
            <a:r>
              <a:rPr lang="en-US" sz="800" dirty="0"/>
              <a:t>.</a:t>
            </a:r>
          </a:p>
          <a:p>
            <a:pPr defTabSz="685800">
              <a:lnSpc>
                <a:spcPct val="90000"/>
              </a:lnSpc>
              <a:spcBef>
                <a:spcPts val="750"/>
              </a:spcBef>
            </a:pPr>
            <a:endParaRPr lang="en-US" sz="800" dirty="0"/>
          </a:p>
          <a:p>
            <a:pPr defTabSz="685800">
              <a:lnSpc>
                <a:spcPct val="90000"/>
              </a:lnSpc>
              <a:spcBef>
                <a:spcPts val="750"/>
              </a:spcBef>
            </a:pPr>
            <a:r>
              <a:rPr lang="en-US" sz="800" dirty="0"/>
              <a:t>3. </a:t>
            </a:r>
            <a:r>
              <a:rPr lang="en-US" sz="800" dirty="0" err="1"/>
              <a:t>Modelagem</a:t>
            </a:r>
            <a:r>
              <a:rPr lang="en-US" sz="800" dirty="0"/>
              <a:t> de Dados: Nesta </a:t>
            </a:r>
            <a:r>
              <a:rPr lang="en-US" sz="800" dirty="0" err="1"/>
              <a:t>etapa</a:t>
            </a:r>
            <a:r>
              <a:rPr lang="en-US" sz="800" dirty="0"/>
              <a:t>, </a:t>
            </a:r>
            <a:r>
              <a:rPr lang="en-US" sz="800" dirty="0" err="1"/>
              <a:t>os</a:t>
            </a:r>
            <a:r>
              <a:rPr lang="en-US" sz="800" dirty="0"/>
              <a:t> </a:t>
            </a:r>
            <a:r>
              <a:rPr lang="en-US" sz="800" dirty="0" err="1"/>
              <a:t>modelos</a:t>
            </a:r>
            <a:r>
              <a:rPr lang="en-US" sz="800" dirty="0"/>
              <a:t> </a:t>
            </a:r>
            <a:r>
              <a:rPr lang="en-US" sz="800" dirty="0" err="1"/>
              <a:t>são</a:t>
            </a:r>
            <a:r>
              <a:rPr lang="en-US" sz="800" dirty="0"/>
              <a:t> </a:t>
            </a:r>
            <a:r>
              <a:rPr lang="en-US" sz="800" dirty="0" err="1"/>
              <a:t>desenvolvidos</a:t>
            </a:r>
            <a:r>
              <a:rPr lang="en-US" sz="800" dirty="0"/>
              <a:t> e </a:t>
            </a:r>
            <a:r>
              <a:rPr lang="en-US" sz="800" dirty="0" err="1"/>
              <a:t>avaliados</a:t>
            </a:r>
            <a:r>
              <a:rPr lang="en-US" sz="800" dirty="0"/>
              <a:t> para resolver o </a:t>
            </a:r>
            <a:r>
              <a:rPr lang="en-US" sz="800" dirty="0" err="1"/>
              <a:t>problema</a:t>
            </a:r>
            <a:r>
              <a:rPr lang="en-US" sz="800" dirty="0"/>
              <a:t> </a:t>
            </a:r>
            <a:r>
              <a:rPr lang="en-US" sz="800" dirty="0" err="1"/>
              <a:t>em</a:t>
            </a:r>
            <a:r>
              <a:rPr lang="en-US" sz="800" dirty="0"/>
              <a:t> </a:t>
            </a:r>
            <a:r>
              <a:rPr lang="en-US" sz="800" dirty="0" err="1"/>
              <a:t>questão</a:t>
            </a:r>
            <a:r>
              <a:rPr lang="en-US" sz="800" dirty="0"/>
              <a:t>. </a:t>
            </a:r>
            <a:r>
              <a:rPr lang="en-US" sz="800" dirty="0" err="1"/>
              <a:t>Isso</a:t>
            </a:r>
            <a:r>
              <a:rPr lang="en-US" sz="800" dirty="0"/>
              <a:t> </a:t>
            </a:r>
            <a:r>
              <a:rPr lang="en-US" sz="800" dirty="0" err="1"/>
              <a:t>envolve</a:t>
            </a:r>
            <a:r>
              <a:rPr lang="en-US" sz="800" dirty="0"/>
              <a:t> a </a:t>
            </a:r>
            <a:r>
              <a:rPr lang="en-US" sz="800" dirty="0" err="1"/>
              <a:t>seleção</a:t>
            </a:r>
            <a:r>
              <a:rPr lang="en-US" sz="800" dirty="0"/>
              <a:t> de </a:t>
            </a:r>
            <a:r>
              <a:rPr lang="en-US" sz="800" dirty="0" err="1"/>
              <a:t>algoritmos</a:t>
            </a:r>
            <a:r>
              <a:rPr lang="en-US" sz="800" dirty="0"/>
              <a:t> </a:t>
            </a:r>
            <a:r>
              <a:rPr lang="en-US" sz="800" dirty="0" err="1"/>
              <a:t>apropriados</a:t>
            </a:r>
            <a:r>
              <a:rPr lang="en-US" sz="800" dirty="0"/>
              <a:t>, </a:t>
            </a:r>
            <a:r>
              <a:rPr lang="en-US" sz="800" dirty="0" err="1"/>
              <a:t>treinamento</a:t>
            </a:r>
            <a:r>
              <a:rPr lang="en-US" sz="800" dirty="0"/>
              <a:t> e </a:t>
            </a:r>
            <a:r>
              <a:rPr lang="en-US" sz="800" dirty="0" err="1"/>
              <a:t>validação</a:t>
            </a:r>
            <a:r>
              <a:rPr lang="en-US" sz="800" dirty="0"/>
              <a:t> do </a:t>
            </a:r>
            <a:r>
              <a:rPr lang="en-US" sz="800" dirty="0" err="1"/>
              <a:t>modelo</a:t>
            </a:r>
            <a:r>
              <a:rPr lang="en-US" sz="800" dirty="0"/>
              <a:t>.</a:t>
            </a:r>
          </a:p>
          <a:p>
            <a:pPr defTabSz="685800">
              <a:lnSpc>
                <a:spcPct val="90000"/>
              </a:lnSpc>
              <a:spcBef>
                <a:spcPts val="750"/>
              </a:spcBef>
            </a:pPr>
            <a:endParaRPr lang="en-US" sz="800" dirty="0"/>
          </a:p>
          <a:p>
            <a:pPr defTabSz="685800">
              <a:lnSpc>
                <a:spcPct val="90000"/>
              </a:lnSpc>
              <a:spcBef>
                <a:spcPts val="750"/>
              </a:spcBef>
            </a:pPr>
            <a:r>
              <a:rPr lang="en-US" sz="800" dirty="0"/>
              <a:t>4. </a:t>
            </a:r>
            <a:r>
              <a:rPr lang="en-US" sz="800" dirty="0" err="1"/>
              <a:t>Avaliação</a:t>
            </a:r>
            <a:r>
              <a:rPr lang="en-US" sz="800" dirty="0"/>
              <a:t> e </a:t>
            </a:r>
            <a:r>
              <a:rPr lang="en-US" sz="800" dirty="0" err="1"/>
              <a:t>Interpretação</a:t>
            </a:r>
            <a:r>
              <a:rPr lang="en-US" sz="800" dirty="0"/>
              <a:t>: </a:t>
            </a:r>
            <a:r>
              <a:rPr lang="en-US" sz="800" dirty="0" err="1"/>
              <a:t>Os</a:t>
            </a:r>
            <a:r>
              <a:rPr lang="en-US" sz="800" dirty="0"/>
              <a:t> </a:t>
            </a:r>
            <a:r>
              <a:rPr lang="en-US" sz="800" dirty="0" err="1"/>
              <a:t>resultados</a:t>
            </a:r>
            <a:r>
              <a:rPr lang="en-US" sz="800" dirty="0"/>
              <a:t> do </a:t>
            </a:r>
            <a:r>
              <a:rPr lang="en-US" sz="800" dirty="0" err="1"/>
              <a:t>modelo</a:t>
            </a:r>
            <a:r>
              <a:rPr lang="en-US" sz="800" dirty="0"/>
              <a:t> </a:t>
            </a:r>
            <a:r>
              <a:rPr lang="en-US" sz="800" dirty="0" err="1"/>
              <a:t>são</a:t>
            </a:r>
            <a:r>
              <a:rPr lang="en-US" sz="800" dirty="0"/>
              <a:t> </a:t>
            </a:r>
            <a:r>
              <a:rPr lang="en-US" sz="800" dirty="0" err="1"/>
              <a:t>avaliados</a:t>
            </a:r>
            <a:r>
              <a:rPr lang="en-US" sz="800" dirty="0"/>
              <a:t> com base </a:t>
            </a:r>
            <a:r>
              <a:rPr lang="en-US" sz="800" dirty="0" err="1"/>
              <a:t>nas</a:t>
            </a:r>
            <a:r>
              <a:rPr lang="en-US" sz="800" dirty="0"/>
              <a:t> </a:t>
            </a:r>
            <a:r>
              <a:rPr lang="en-US" sz="800" dirty="0" err="1"/>
              <a:t>métricas</a:t>
            </a:r>
            <a:r>
              <a:rPr lang="en-US" sz="800" dirty="0"/>
              <a:t> </a:t>
            </a:r>
            <a:r>
              <a:rPr lang="en-US" sz="800" dirty="0" err="1"/>
              <a:t>definidas</a:t>
            </a:r>
            <a:r>
              <a:rPr lang="en-US" sz="800" dirty="0"/>
              <a:t> </a:t>
            </a:r>
            <a:r>
              <a:rPr lang="en-US" sz="800" dirty="0" err="1"/>
              <a:t>anteriormente</a:t>
            </a:r>
            <a:r>
              <a:rPr lang="en-US" sz="800" dirty="0"/>
              <a:t>. A </a:t>
            </a:r>
            <a:r>
              <a:rPr lang="en-US" sz="800" dirty="0" err="1"/>
              <a:t>interpretação</a:t>
            </a:r>
            <a:r>
              <a:rPr lang="en-US" sz="800" dirty="0"/>
              <a:t> dos </a:t>
            </a:r>
            <a:r>
              <a:rPr lang="en-US" sz="800" dirty="0" err="1"/>
              <a:t>resultados</a:t>
            </a:r>
            <a:r>
              <a:rPr lang="en-US" sz="800" dirty="0"/>
              <a:t> é fundamental para </a:t>
            </a:r>
            <a:r>
              <a:rPr lang="en-US" sz="800" dirty="0" err="1"/>
              <a:t>extrair</a:t>
            </a:r>
            <a:r>
              <a:rPr lang="en-US" sz="800" dirty="0"/>
              <a:t> insights e </a:t>
            </a:r>
            <a:r>
              <a:rPr lang="en-US" sz="800" dirty="0" err="1"/>
              <a:t>tomar</a:t>
            </a:r>
            <a:r>
              <a:rPr lang="en-US" sz="800" dirty="0"/>
              <a:t> </a:t>
            </a:r>
            <a:r>
              <a:rPr lang="en-US" sz="800" dirty="0" err="1"/>
              <a:t>decisões</a:t>
            </a:r>
            <a:r>
              <a:rPr lang="en-US" sz="800" dirty="0"/>
              <a:t> </a:t>
            </a:r>
            <a:r>
              <a:rPr lang="en-US" sz="800" dirty="0" err="1"/>
              <a:t>informadas</a:t>
            </a:r>
            <a:r>
              <a:rPr lang="en-US" sz="800" dirty="0"/>
              <a:t>.</a:t>
            </a:r>
          </a:p>
          <a:p>
            <a:pPr defTabSz="685800">
              <a:lnSpc>
                <a:spcPct val="90000"/>
              </a:lnSpc>
              <a:spcBef>
                <a:spcPts val="750"/>
              </a:spcBef>
            </a:pPr>
            <a:endParaRPr lang="en-US" sz="800" dirty="0"/>
          </a:p>
          <a:p>
            <a:pPr defTabSz="685800">
              <a:lnSpc>
                <a:spcPct val="90000"/>
              </a:lnSpc>
              <a:spcBef>
                <a:spcPts val="750"/>
              </a:spcBef>
            </a:pPr>
            <a:r>
              <a:rPr lang="en-US" sz="800" dirty="0"/>
              <a:t>5. </a:t>
            </a:r>
            <a:r>
              <a:rPr lang="en-US" sz="800" dirty="0" err="1"/>
              <a:t>Implementação</a:t>
            </a:r>
            <a:r>
              <a:rPr lang="en-US" sz="800" dirty="0"/>
              <a:t> e </a:t>
            </a:r>
            <a:r>
              <a:rPr lang="en-US" sz="800" dirty="0" err="1"/>
              <a:t>Manutenção</a:t>
            </a:r>
            <a:r>
              <a:rPr lang="en-US" sz="800" dirty="0"/>
              <a:t>: Uma </a:t>
            </a:r>
            <a:r>
              <a:rPr lang="en-US" sz="800" dirty="0" err="1"/>
              <a:t>vez</a:t>
            </a:r>
            <a:r>
              <a:rPr lang="en-US" sz="800" dirty="0"/>
              <a:t> que o </a:t>
            </a:r>
            <a:r>
              <a:rPr lang="en-US" sz="800" dirty="0" err="1"/>
              <a:t>modelo</a:t>
            </a:r>
            <a:r>
              <a:rPr lang="en-US" sz="800" dirty="0"/>
              <a:t> é </a:t>
            </a:r>
            <a:r>
              <a:rPr lang="en-US" sz="800" dirty="0" err="1"/>
              <a:t>validado</a:t>
            </a:r>
            <a:r>
              <a:rPr lang="en-US" sz="800" dirty="0"/>
              <a:t> e </a:t>
            </a:r>
            <a:r>
              <a:rPr lang="en-US" sz="800" dirty="0" err="1"/>
              <a:t>aceito</a:t>
            </a:r>
            <a:r>
              <a:rPr lang="en-US" sz="800" dirty="0"/>
              <a:t>, </a:t>
            </a:r>
            <a:r>
              <a:rPr lang="en-US" sz="800" dirty="0" err="1"/>
              <a:t>ele</a:t>
            </a:r>
            <a:r>
              <a:rPr lang="en-US" sz="800" dirty="0"/>
              <a:t> é </a:t>
            </a:r>
            <a:r>
              <a:rPr lang="en-US" sz="800" dirty="0" err="1"/>
              <a:t>implementado</a:t>
            </a:r>
            <a:r>
              <a:rPr lang="en-US" sz="800" dirty="0"/>
              <a:t> no </a:t>
            </a:r>
            <a:r>
              <a:rPr lang="en-US" sz="800" dirty="0" err="1"/>
              <a:t>ambiente</a:t>
            </a:r>
            <a:r>
              <a:rPr lang="en-US" sz="800" dirty="0"/>
              <a:t> de </a:t>
            </a:r>
            <a:r>
              <a:rPr lang="en-US" sz="800" dirty="0" err="1"/>
              <a:t>produção</a:t>
            </a:r>
            <a:r>
              <a:rPr lang="en-US" sz="800" dirty="0"/>
              <a:t>. A </a:t>
            </a:r>
            <a:r>
              <a:rPr lang="en-US" sz="800" dirty="0" err="1"/>
              <a:t>manutenção</a:t>
            </a:r>
            <a:r>
              <a:rPr lang="en-US" sz="800" dirty="0"/>
              <a:t> </a:t>
            </a:r>
            <a:r>
              <a:rPr lang="en-US" sz="800" dirty="0" err="1"/>
              <a:t>contínua</a:t>
            </a:r>
            <a:r>
              <a:rPr lang="en-US" sz="800" dirty="0"/>
              <a:t> do </a:t>
            </a:r>
            <a:r>
              <a:rPr lang="en-US" sz="800" dirty="0" err="1"/>
              <a:t>modelo</a:t>
            </a:r>
            <a:r>
              <a:rPr lang="en-US" sz="800" dirty="0"/>
              <a:t> é </a:t>
            </a:r>
            <a:r>
              <a:rPr lang="en-US" sz="800" dirty="0" err="1"/>
              <a:t>essencial</a:t>
            </a:r>
            <a:r>
              <a:rPr lang="en-US" sz="800" dirty="0"/>
              <a:t> para </a:t>
            </a:r>
            <a:r>
              <a:rPr lang="en-US" sz="800" dirty="0" err="1"/>
              <a:t>garantir</a:t>
            </a:r>
            <a:r>
              <a:rPr lang="en-US" sz="800" dirty="0"/>
              <a:t> </a:t>
            </a:r>
            <a:r>
              <a:rPr lang="en-US" sz="800" dirty="0" err="1"/>
              <a:t>sua</a:t>
            </a:r>
            <a:r>
              <a:rPr lang="en-US" sz="800" dirty="0"/>
              <a:t> </a:t>
            </a:r>
            <a:r>
              <a:rPr lang="en-US" sz="800" dirty="0" err="1"/>
              <a:t>eficácia</a:t>
            </a:r>
            <a:r>
              <a:rPr lang="en-US" sz="800" dirty="0"/>
              <a:t> </a:t>
            </a:r>
            <a:r>
              <a:rPr lang="en-US" sz="800" dirty="0" err="1"/>
              <a:t>ao</a:t>
            </a:r>
            <a:r>
              <a:rPr lang="en-US" sz="800" dirty="0"/>
              <a:t> </a:t>
            </a:r>
            <a:r>
              <a:rPr lang="en-US" sz="800" dirty="0" err="1"/>
              <a:t>longo</a:t>
            </a:r>
            <a:r>
              <a:rPr lang="en-US" sz="800" dirty="0"/>
              <a:t> do tempo.</a:t>
            </a:r>
          </a:p>
          <a:p>
            <a:pPr defTabSz="685800">
              <a:lnSpc>
                <a:spcPct val="90000"/>
              </a:lnSpc>
              <a:spcBef>
                <a:spcPts val="750"/>
              </a:spcBef>
            </a:pPr>
            <a:endParaRPr lang="en-US" sz="800" dirty="0"/>
          </a:p>
          <a:p>
            <a:pPr defTabSz="685800">
              <a:lnSpc>
                <a:spcPct val="90000"/>
              </a:lnSpc>
              <a:spcBef>
                <a:spcPts val="750"/>
              </a:spcBef>
            </a:pPr>
            <a:r>
              <a:rPr lang="en-US" sz="800" dirty="0" err="1"/>
              <a:t>Metodologias</a:t>
            </a:r>
            <a:r>
              <a:rPr lang="en-US" sz="800" dirty="0"/>
              <a:t> </a:t>
            </a:r>
            <a:r>
              <a:rPr lang="en-US" sz="800" dirty="0" err="1"/>
              <a:t>populares</a:t>
            </a:r>
            <a:r>
              <a:rPr lang="en-US" sz="800" dirty="0"/>
              <a:t> </a:t>
            </a:r>
            <a:r>
              <a:rPr lang="en-US" sz="800" dirty="0" err="1"/>
              <a:t>como</a:t>
            </a:r>
            <a:r>
              <a:rPr lang="en-US" sz="800" dirty="0"/>
              <a:t> CRISP-DM (Cross-Industry Standard Process for Data Mining) e OSEMN (Obtain, Scrub, Explore, Model, Interpret) </a:t>
            </a:r>
            <a:r>
              <a:rPr lang="en-US" sz="800" dirty="0" err="1"/>
              <a:t>são</a:t>
            </a:r>
            <a:r>
              <a:rPr lang="en-US" sz="800" dirty="0"/>
              <a:t> </a:t>
            </a:r>
            <a:r>
              <a:rPr lang="en-US" sz="800" dirty="0" err="1"/>
              <a:t>frequentemente</a:t>
            </a:r>
            <a:r>
              <a:rPr lang="en-US" sz="800" dirty="0"/>
              <a:t> </a:t>
            </a:r>
            <a:r>
              <a:rPr lang="en-US" sz="800" dirty="0" err="1"/>
              <a:t>utilizadas</a:t>
            </a:r>
            <a:r>
              <a:rPr lang="en-US" sz="800" dirty="0"/>
              <a:t> para </a:t>
            </a:r>
            <a:r>
              <a:rPr lang="en-US" sz="800" dirty="0" err="1"/>
              <a:t>guiar</a:t>
            </a:r>
            <a:r>
              <a:rPr lang="en-US" sz="800" dirty="0"/>
              <a:t> o </a:t>
            </a:r>
            <a:r>
              <a:rPr lang="en-US" sz="800" dirty="0" err="1"/>
              <a:t>processo</a:t>
            </a:r>
            <a:r>
              <a:rPr lang="en-US" sz="800" dirty="0"/>
              <a:t> de </a:t>
            </a:r>
            <a:r>
              <a:rPr lang="en-US" sz="800" dirty="0" err="1"/>
              <a:t>trabalho</a:t>
            </a:r>
            <a:r>
              <a:rPr lang="en-US" sz="800" dirty="0"/>
              <a:t> </a:t>
            </a:r>
            <a:r>
              <a:rPr lang="en-US" sz="800" dirty="0" err="1"/>
              <a:t>em</a:t>
            </a:r>
            <a:r>
              <a:rPr lang="en-US" sz="800" dirty="0"/>
              <a:t> </a:t>
            </a:r>
            <a:r>
              <a:rPr lang="en-US" sz="800" dirty="0" err="1"/>
              <a:t>projetos</a:t>
            </a:r>
            <a:r>
              <a:rPr lang="en-US" sz="800" dirty="0"/>
              <a:t> de </a:t>
            </a:r>
            <a:r>
              <a:rPr lang="en-US" sz="800" dirty="0" err="1"/>
              <a:t>ciência</a:t>
            </a:r>
            <a:r>
              <a:rPr lang="en-US" sz="800" dirty="0"/>
              <a:t> de dados.</a:t>
            </a:r>
          </a:p>
          <a:p>
            <a:pPr defTabSz="685800">
              <a:lnSpc>
                <a:spcPct val="90000"/>
              </a:lnSpc>
              <a:spcBef>
                <a:spcPts val="750"/>
              </a:spcBef>
            </a:pPr>
            <a:endParaRPr lang="en-US" sz="800" dirty="0"/>
          </a:p>
          <a:p>
            <a:pPr defTabSz="685800">
              <a:lnSpc>
                <a:spcPct val="90000"/>
              </a:lnSpc>
              <a:spcBef>
                <a:spcPts val="750"/>
              </a:spcBef>
            </a:pPr>
            <a:r>
              <a:rPr lang="en-US" sz="800" dirty="0"/>
              <a:t>Para lidar com </a:t>
            </a:r>
            <a:r>
              <a:rPr lang="en-US" sz="800" dirty="0" err="1"/>
              <a:t>desafios</a:t>
            </a:r>
            <a:r>
              <a:rPr lang="en-US" sz="800" dirty="0"/>
              <a:t> </a:t>
            </a:r>
            <a:r>
              <a:rPr lang="en-US" sz="800" dirty="0" err="1"/>
              <a:t>comuns</a:t>
            </a:r>
            <a:r>
              <a:rPr lang="en-US" sz="800" dirty="0"/>
              <a:t> </a:t>
            </a:r>
            <a:r>
              <a:rPr lang="en-US" sz="800" dirty="0" err="1"/>
              <a:t>ao</a:t>
            </a:r>
            <a:r>
              <a:rPr lang="en-US" sz="800" dirty="0"/>
              <a:t> </a:t>
            </a:r>
            <a:r>
              <a:rPr lang="en-US" sz="800" dirty="0" err="1"/>
              <a:t>longo</a:t>
            </a:r>
            <a:r>
              <a:rPr lang="en-US" sz="800" dirty="0"/>
              <a:t> do </a:t>
            </a:r>
            <a:r>
              <a:rPr lang="en-US" sz="800" dirty="0" err="1"/>
              <a:t>processo</a:t>
            </a:r>
            <a:r>
              <a:rPr lang="en-US" sz="800" dirty="0"/>
              <a:t>, é </a:t>
            </a:r>
            <a:r>
              <a:rPr lang="en-US" sz="800" dirty="0" err="1"/>
              <a:t>importante</a:t>
            </a:r>
            <a:r>
              <a:rPr lang="en-US" sz="800" dirty="0"/>
              <a:t> </a:t>
            </a:r>
            <a:r>
              <a:rPr lang="en-US" sz="800" dirty="0" err="1"/>
              <a:t>manter</a:t>
            </a:r>
            <a:r>
              <a:rPr lang="en-US" sz="800" dirty="0"/>
              <a:t> a </a:t>
            </a:r>
            <a:r>
              <a:rPr lang="en-US" sz="800" dirty="0" err="1"/>
              <a:t>comunicação</a:t>
            </a:r>
            <a:r>
              <a:rPr lang="en-US" sz="800" dirty="0"/>
              <a:t> </a:t>
            </a:r>
            <a:r>
              <a:rPr lang="en-US" sz="800" dirty="0" err="1"/>
              <a:t>eficaz</a:t>
            </a:r>
            <a:r>
              <a:rPr lang="en-US" sz="800" dirty="0"/>
              <a:t> com </a:t>
            </a:r>
            <a:r>
              <a:rPr lang="en-US" sz="800" dirty="0" err="1"/>
              <a:t>todas</a:t>
            </a:r>
            <a:r>
              <a:rPr lang="en-US" sz="800" dirty="0"/>
              <a:t> as partes </a:t>
            </a:r>
            <a:r>
              <a:rPr lang="en-US" sz="800" dirty="0" err="1"/>
              <a:t>interessadas</a:t>
            </a:r>
            <a:r>
              <a:rPr lang="en-US" sz="800" dirty="0"/>
              <a:t>, </a:t>
            </a:r>
            <a:r>
              <a:rPr lang="en-US" sz="800" dirty="0" err="1"/>
              <a:t>gerenciar</a:t>
            </a:r>
            <a:r>
              <a:rPr lang="en-US" sz="800" dirty="0"/>
              <a:t> </a:t>
            </a:r>
            <a:r>
              <a:rPr lang="en-US" sz="800" dirty="0" err="1"/>
              <a:t>expectativas</a:t>
            </a:r>
            <a:r>
              <a:rPr lang="en-US" sz="800" dirty="0"/>
              <a:t>, </a:t>
            </a:r>
            <a:r>
              <a:rPr lang="en-US" sz="800" dirty="0" err="1"/>
              <a:t>documentar</a:t>
            </a:r>
            <a:r>
              <a:rPr lang="en-US" sz="800" dirty="0"/>
              <a:t> </a:t>
            </a:r>
            <a:r>
              <a:rPr lang="en-US" sz="800" dirty="0" err="1"/>
              <a:t>adequadamente</a:t>
            </a:r>
            <a:r>
              <a:rPr lang="en-US" sz="800" dirty="0"/>
              <a:t> o </a:t>
            </a:r>
            <a:r>
              <a:rPr lang="en-US" sz="800" dirty="0" err="1"/>
              <a:t>trabalho</a:t>
            </a:r>
            <a:r>
              <a:rPr lang="en-US" sz="800" dirty="0"/>
              <a:t> </a:t>
            </a:r>
            <a:r>
              <a:rPr lang="en-US" sz="800" dirty="0" err="1"/>
              <a:t>realizado</a:t>
            </a:r>
            <a:r>
              <a:rPr lang="en-US" sz="800" dirty="0"/>
              <a:t>, </a:t>
            </a:r>
            <a:r>
              <a:rPr lang="en-US" sz="800" dirty="0" err="1"/>
              <a:t>manter</a:t>
            </a:r>
            <a:r>
              <a:rPr lang="en-US" sz="800" dirty="0"/>
              <a:t> a </a:t>
            </a:r>
            <a:r>
              <a:rPr lang="en-US" sz="800" dirty="0" err="1"/>
              <a:t>ética</a:t>
            </a:r>
            <a:r>
              <a:rPr lang="en-US" sz="800" dirty="0"/>
              <a:t> e </a:t>
            </a:r>
            <a:r>
              <a:rPr lang="en-US" sz="800" dirty="0" err="1"/>
              <a:t>transparência</a:t>
            </a:r>
            <a:r>
              <a:rPr lang="en-US" sz="800" dirty="0"/>
              <a:t> </a:t>
            </a:r>
            <a:r>
              <a:rPr lang="en-US" sz="800" dirty="0" err="1"/>
              <a:t>em</a:t>
            </a:r>
            <a:r>
              <a:rPr lang="en-US" sz="800" dirty="0"/>
              <a:t> </a:t>
            </a:r>
            <a:r>
              <a:rPr lang="en-US" sz="800" dirty="0" err="1"/>
              <a:t>todas</a:t>
            </a:r>
            <a:r>
              <a:rPr lang="en-US" sz="800" dirty="0"/>
              <a:t> as </a:t>
            </a:r>
            <a:r>
              <a:rPr lang="en-US" sz="800" dirty="0" err="1"/>
              <a:t>etapas</a:t>
            </a:r>
            <a:r>
              <a:rPr lang="en-US" sz="800" dirty="0"/>
              <a:t>, </a:t>
            </a:r>
            <a:r>
              <a:rPr lang="en-US" sz="800" dirty="0" err="1"/>
              <a:t>estar</a:t>
            </a:r>
            <a:r>
              <a:rPr lang="en-US" sz="800" dirty="0"/>
              <a:t> </a:t>
            </a:r>
            <a:r>
              <a:rPr lang="en-US" sz="800" dirty="0" err="1"/>
              <a:t>preparado</a:t>
            </a:r>
            <a:r>
              <a:rPr lang="en-US" sz="800" dirty="0"/>
              <a:t> para </a:t>
            </a:r>
            <a:r>
              <a:rPr lang="en-US" sz="800" dirty="0" err="1"/>
              <a:t>ajustar</a:t>
            </a:r>
            <a:r>
              <a:rPr lang="en-US" sz="800" dirty="0"/>
              <a:t> o </a:t>
            </a:r>
            <a:r>
              <a:rPr lang="en-US" sz="800" dirty="0" err="1"/>
              <a:t>curso</a:t>
            </a:r>
            <a:r>
              <a:rPr lang="en-US" sz="800" dirty="0"/>
              <a:t> do </a:t>
            </a:r>
            <a:r>
              <a:rPr lang="en-US" sz="800" dirty="0" err="1"/>
              <a:t>projeto</a:t>
            </a:r>
            <a:r>
              <a:rPr lang="en-US" sz="800" dirty="0"/>
              <a:t> </a:t>
            </a:r>
            <a:r>
              <a:rPr lang="en-US" sz="800" dirty="0" err="1"/>
              <a:t>conforme</a:t>
            </a:r>
            <a:r>
              <a:rPr lang="en-US" sz="800" dirty="0"/>
              <a:t> </a:t>
            </a:r>
            <a:r>
              <a:rPr lang="en-US" sz="800" dirty="0" err="1"/>
              <a:t>necessário</a:t>
            </a:r>
            <a:r>
              <a:rPr lang="en-US" sz="800" dirty="0"/>
              <a:t> e </a:t>
            </a:r>
            <a:r>
              <a:rPr lang="en-US" sz="800" dirty="0" err="1"/>
              <a:t>continuar</a:t>
            </a:r>
            <a:r>
              <a:rPr lang="en-US" sz="800" dirty="0"/>
              <a:t> </a:t>
            </a:r>
            <a:r>
              <a:rPr lang="en-US" sz="800" dirty="0" err="1"/>
              <a:t>aprendendo</a:t>
            </a:r>
            <a:r>
              <a:rPr lang="en-US" sz="800" dirty="0"/>
              <a:t> e se </a:t>
            </a:r>
            <a:r>
              <a:rPr lang="en-US" sz="800" dirty="0" err="1"/>
              <a:t>atualizando</a:t>
            </a:r>
            <a:r>
              <a:rPr lang="en-US" sz="800" dirty="0"/>
              <a:t> com as </a:t>
            </a:r>
            <a:r>
              <a:rPr lang="en-US" sz="800" dirty="0" err="1"/>
              <a:t>novas</a:t>
            </a:r>
            <a:r>
              <a:rPr lang="en-US" sz="800" dirty="0"/>
              <a:t> </a:t>
            </a:r>
            <a:r>
              <a:rPr lang="en-US" sz="800" dirty="0" err="1"/>
              <a:t>tecnologias</a:t>
            </a:r>
            <a:r>
              <a:rPr lang="en-US" sz="800" dirty="0"/>
              <a:t> e </a:t>
            </a:r>
            <a:r>
              <a:rPr lang="en-US" sz="800" dirty="0" err="1"/>
              <a:t>tendências</a:t>
            </a:r>
            <a:r>
              <a:rPr lang="en-US" sz="800" dirty="0"/>
              <a:t> da </a:t>
            </a:r>
            <a:r>
              <a:rPr lang="en-US" sz="800" dirty="0" err="1"/>
              <a:t>área</a:t>
            </a:r>
            <a:r>
              <a:rPr lang="en-US" sz="800" dirty="0"/>
              <a:t>.</a:t>
            </a:r>
          </a:p>
        </p:txBody>
      </p:sp>
      <p:pic>
        <p:nvPicPr>
          <p:cNvPr id="10" name="Espaço Reservado para Conteúdo 9" descr="Homem segurando um microfone&#10;&#10;Descrição gerada automaticamente com confiança média">
            <a:extLst>
              <a:ext uri="{FF2B5EF4-FFF2-40B4-BE49-F238E27FC236}">
                <a16:creationId xmlns:a16="http://schemas.microsoft.com/office/drawing/2014/main" id="{CEF345E1-51F7-1C30-ABA3-70597A90AA40}"/>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48127" r="5500" b="-1"/>
          <a:stretch/>
        </p:blipFill>
        <p:spPr>
          <a:xfrm>
            <a:off x="3471863" y="2637014"/>
            <a:ext cx="2914650" cy="6285266"/>
          </a:xfrm>
          <a:noFill/>
        </p:spPr>
      </p:pic>
      <p:sp>
        <p:nvSpPr>
          <p:cNvPr id="6" name="Espaço Reservado para Número de Slide 5" hidden="1">
            <a:extLst>
              <a:ext uri="{FF2B5EF4-FFF2-40B4-BE49-F238E27FC236}">
                <a16:creationId xmlns:a16="http://schemas.microsoft.com/office/drawing/2014/main" id="{B6114900-002C-D136-9C95-7E38ADF5674A}"/>
              </a:ext>
            </a:extLst>
          </p:cNvPr>
          <p:cNvSpPr>
            <a:spLocks noGrp="1"/>
          </p:cNvSpPr>
          <p:nvPr>
            <p:ph type="sldNum" sz="quarter" idx="12"/>
          </p:nvPr>
        </p:nvSpPr>
        <p:spPr/>
        <p:txBody>
          <a:bodyPr/>
          <a:lstStyle/>
          <a:p>
            <a:pPr>
              <a:spcAft>
                <a:spcPts val="600"/>
              </a:spcAft>
            </a:pPr>
            <a:fld id="{56E86CB2-BB61-49BE-BEAA-0338E1294E98}" type="slidenum">
              <a:rPr lang="pt-BR" smtClean="0"/>
              <a:pPr>
                <a:spcAft>
                  <a:spcPts val="600"/>
                </a:spcAft>
              </a:pPr>
              <a:t>10</a:t>
            </a:fld>
            <a:endParaRPr lang="pt-BR"/>
          </a:p>
        </p:txBody>
      </p:sp>
    </p:spTree>
    <p:extLst>
      <p:ext uri="{BB962C8B-B14F-4D97-AF65-F5344CB8AC3E}">
        <p14:creationId xmlns:p14="http://schemas.microsoft.com/office/powerpoint/2010/main" val="20102503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ixaDeTexto 2">
            <a:extLst>
              <a:ext uri="{FF2B5EF4-FFF2-40B4-BE49-F238E27FC236}">
                <a16:creationId xmlns:a16="http://schemas.microsoft.com/office/drawing/2014/main" id="{00124D91-5DC9-748A-7D93-6CA6E07528D9}"/>
              </a:ext>
            </a:extLst>
          </p:cNvPr>
          <p:cNvSpPr txBox="1"/>
          <p:nvPr/>
        </p:nvSpPr>
        <p:spPr>
          <a:xfrm>
            <a:off x="472381" y="660400"/>
            <a:ext cx="2211884" cy="2311400"/>
          </a:xfrm>
          <a:prstGeom prst="rect">
            <a:avLst/>
          </a:prstGeom>
        </p:spPr>
        <p:txBody>
          <a:bodyPr vert="horz" lIns="91440" tIns="45720" rIns="91440" bIns="45720" rtlCol="0" anchor="b">
            <a:normAutofit/>
          </a:bodyPr>
          <a:lstStyle/>
          <a:p>
            <a:pPr defTabSz="685800">
              <a:lnSpc>
                <a:spcPct val="90000"/>
              </a:lnSpc>
              <a:spcBef>
                <a:spcPct val="0"/>
              </a:spcBef>
              <a:spcAft>
                <a:spcPts val="600"/>
              </a:spcAft>
            </a:pPr>
            <a:r>
              <a:rPr lang="en-US" sz="2400" b="1" i="0">
                <a:effectLst/>
                <a:highlight>
                  <a:srgbClr val="FFFFFF"/>
                </a:highlight>
                <a:latin typeface="+mj-lt"/>
                <a:ea typeface="+mj-ea"/>
                <a:cs typeface="+mj-cs"/>
              </a:rPr>
              <a:t>Desafios e Oportunidades Futuras</a:t>
            </a:r>
            <a:endParaRPr lang="en-US" sz="2400">
              <a:latin typeface="+mj-lt"/>
              <a:ea typeface="+mj-ea"/>
              <a:cs typeface="+mj-cs"/>
            </a:endParaRPr>
          </a:p>
        </p:txBody>
      </p:sp>
      <p:graphicFrame>
        <p:nvGraphicFramePr>
          <p:cNvPr id="7" name="CaixaDeTexto 4">
            <a:extLst>
              <a:ext uri="{FF2B5EF4-FFF2-40B4-BE49-F238E27FC236}">
                <a16:creationId xmlns:a16="http://schemas.microsoft.com/office/drawing/2014/main" id="{66A94340-9B2E-8A74-D3C0-A8F400105E16}"/>
              </a:ext>
            </a:extLst>
          </p:cNvPr>
          <p:cNvGraphicFramePr/>
          <p:nvPr>
            <p:extLst>
              <p:ext uri="{D42A27DB-BD31-4B8C-83A1-F6EECF244321}">
                <p14:modId xmlns:p14="http://schemas.microsoft.com/office/powerpoint/2010/main" val="3214877444"/>
              </p:ext>
            </p:extLst>
          </p:nvPr>
        </p:nvGraphicFramePr>
        <p:xfrm>
          <a:off x="2915543" y="1426283"/>
          <a:ext cx="3471863" cy="70396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Espaço Reservado para Número de Slide 5">
            <a:extLst>
              <a:ext uri="{FF2B5EF4-FFF2-40B4-BE49-F238E27FC236}">
                <a16:creationId xmlns:a16="http://schemas.microsoft.com/office/drawing/2014/main" id="{CAD62589-4622-6CE9-35A0-E988D466B60B}"/>
              </a:ext>
            </a:extLst>
          </p:cNvPr>
          <p:cNvSpPr>
            <a:spLocks noGrp="1"/>
          </p:cNvSpPr>
          <p:nvPr>
            <p:ph type="sldNum" sz="quarter" idx="12"/>
          </p:nvPr>
        </p:nvSpPr>
        <p:spPr/>
        <p:txBody>
          <a:bodyPr/>
          <a:lstStyle/>
          <a:p>
            <a:fld id="{56E86CB2-BB61-49BE-BEAA-0338E1294E98}" type="slidenum">
              <a:rPr lang="pt-BR" smtClean="0"/>
              <a:t>11</a:t>
            </a:fld>
            <a:endParaRPr lang="pt-BR"/>
          </a:p>
        </p:txBody>
      </p:sp>
    </p:spTree>
    <p:extLst>
      <p:ext uri="{BB962C8B-B14F-4D97-AF65-F5344CB8AC3E}">
        <p14:creationId xmlns:p14="http://schemas.microsoft.com/office/powerpoint/2010/main" val="789398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18EE3F-36D9-52D4-6B03-C2E86CC17FE0}"/>
              </a:ext>
            </a:extLst>
          </p:cNvPr>
          <p:cNvSpPr>
            <a:spLocks noGrp="1"/>
          </p:cNvSpPr>
          <p:nvPr>
            <p:ph type="ctrTitle"/>
          </p:nvPr>
        </p:nvSpPr>
        <p:spPr>
          <a:xfrm>
            <a:off x="514350" y="1621191"/>
            <a:ext cx="5829300" cy="3448756"/>
          </a:xfrm>
        </p:spPr>
        <p:txBody>
          <a:bodyPr anchor="b">
            <a:normAutofit/>
          </a:bodyPr>
          <a:lstStyle/>
          <a:p>
            <a:r>
              <a:rPr lang="pt-BR" b="1" i="0">
                <a:effectLst/>
                <a:highlight>
                  <a:srgbClr val="FFFFFF"/>
                </a:highlight>
              </a:rPr>
              <a:t>Conclusão</a:t>
            </a:r>
            <a:endParaRPr lang="pt-BR" dirty="0"/>
          </a:p>
        </p:txBody>
      </p:sp>
      <p:sp>
        <p:nvSpPr>
          <p:cNvPr id="3" name="Espaço Reservado para Conteúdo 2">
            <a:extLst>
              <a:ext uri="{FF2B5EF4-FFF2-40B4-BE49-F238E27FC236}">
                <a16:creationId xmlns:a16="http://schemas.microsoft.com/office/drawing/2014/main" id="{4CA080CF-9617-4815-C176-B0503D98250D}"/>
              </a:ext>
            </a:extLst>
          </p:cNvPr>
          <p:cNvSpPr>
            <a:spLocks noGrp="1"/>
          </p:cNvSpPr>
          <p:nvPr>
            <p:ph type="subTitle" idx="1"/>
          </p:nvPr>
        </p:nvSpPr>
        <p:spPr>
          <a:xfrm>
            <a:off x="857250" y="5202944"/>
            <a:ext cx="5143500" cy="2391656"/>
          </a:xfrm>
        </p:spPr>
        <p:txBody>
          <a:bodyPr>
            <a:normAutofit/>
          </a:bodyPr>
          <a:lstStyle/>
          <a:p>
            <a:pPr marL="0" indent="0">
              <a:buNone/>
            </a:pPr>
            <a:r>
              <a:rPr lang="pt-BR" sz="1500" b="0" i="0">
                <a:effectLst/>
                <a:highlight>
                  <a:srgbClr val="FFFFFF"/>
                </a:highlight>
              </a:rPr>
              <a:t>A carreira de Cientista de Dados é uma jornada emocionante e recompensadora para aqueles apaixonados por desvendar insights ocultos nos dados. Com as habilidades certas, a mentalidade certa e a determinação de seguir em frente, você pode se tornar um Cientista de Dados de sucesso e fazer uma diferença significativa no mundo dos negócios e da tecnologia. Então, prepare-se para desbravar o emocionante mundo da Ciência de Dados e embarcar em uma jornada que promete desafios, descobertas e oportunidades ilimitadas.</a:t>
            </a:r>
            <a:endParaRPr lang="pt-BR" sz="1500"/>
          </a:p>
        </p:txBody>
      </p:sp>
      <p:sp>
        <p:nvSpPr>
          <p:cNvPr id="4" name="Espaço Reservado para Número de Slide 3">
            <a:extLst>
              <a:ext uri="{FF2B5EF4-FFF2-40B4-BE49-F238E27FC236}">
                <a16:creationId xmlns:a16="http://schemas.microsoft.com/office/drawing/2014/main" id="{86E40066-19F1-4912-8F57-46BB3023BF47}"/>
              </a:ext>
            </a:extLst>
          </p:cNvPr>
          <p:cNvSpPr>
            <a:spLocks noGrp="1"/>
          </p:cNvSpPr>
          <p:nvPr>
            <p:ph type="sldNum" sz="quarter" idx="12"/>
          </p:nvPr>
        </p:nvSpPr>
        <p:spPr/>
        <p:txBody>
          <a:bodyPr/>
          <a:lstStyle/>
          <a:p>
            <a:fld id="{56E86CB2-BB61-49BE-BEAA-0338E1294E98}" type="slidenum">
              <a:rPr lang="pt-BR" smtClean="0"/>
              <a:t>12</a:t>
            </a:fld>
            <a:endParaRPr lang="pt-BR"/>
          </a:p>
        </p:txBody>
      </p:sp>
      <p:pic>
        <p:nvPicPr>
          <p:cNvPr id="6" name="Imagem 5" descr="Imagem preta e azul&#10;&#10;Descrição gerada automaticamente com confiança baixa">
            <a:extLst>
              <a:ext uri="{FF2B5EF4-FFF2-40B4-BE49-F238E27FC236}">
                <a16:creationId xmlns:a16="http://schemas.microsoft.com/office/drawing/2014/main" id="{C44369A9-A2C1-580A-AE4F-752E9A033F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9421" y="779379"/>
            <a:ext cx="3064042" cy="3064042"/>
          </a:xfrm>
          <a:prstGeom prst="rect">
            <a:avLst/>
          </a:prstGeom>
        </p:spPr>
      </p:pic>
    </p:spTree>
    <p:extLst>
      <p:ext uri="{BB962C8B-B14F-4D97-AF65-F5344CB8AC3E}">
        <p14:creationId xmlns:p14="http://schemas.microsoft.com/office/powerpoint/2010/main" val="14570059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D3B180B7-ACD3-0291-060E-976197166BF8}"/>
              </a:ext>
            </a:extLst>
          </p:cNvPr>
          <p:cNvSpPr txBox="1"/>
          <p:nvPr/>
        </p:nvSpPr>
        <p:spPr>
          <a:xfrm>
            <a:off x="471487" y="1810367"/>
            <a:ext cx="5915025" cy="6285266"/>
          </a:xfrm>
          <a:prstGeom prst="rect">
            <a:avLst/>
          </a:prstGeom>
        </p:spPr>
        <p:txBody>
          <a:bodyPr vert="horz" lIns="91440" tIns="45720" rIns="91440" bIns="45720" rtlCol="0">
            <a:normAutofit/>
          </a:bodyPr>
          <a:lstStyle/>
          <a:p>
            <a:pPr defTabSz="685800">
              <a:lnSpc>
                <a:spcPct val="90000"/>
              </a:lnSpc>
              <a:spcBef>
                <a:spcPts val="750"/>
              </a:spcBef>
            </a:pPr>
            <a:r>
              <a:rPr lang="en-US" sz="1300" dirty="0"/>
              <a:t>Durante o </a:t>
            </a:r>
            <a:r>
              <a:rPr lang="en-US" sz="1300" dirty="0" err="1"/>
              <a:t>ebook</a:t>
            </a:r>
            <a:r>
              <a:rPr lang="en-US" sz="1300" dirty="0"/>
              <a:t>, </a:t>
            </a:r>
            <a:r>
              <a:rPr lang="en-US" sz="1300" dirty="0" err="1"/>
              <a:t>discutimos</a:t>
            </a:r>
            <a:r>
              <a:rPr lang="en-US" sz="1300" dirty="0"/>
              <a:t> </a:t>
            </a:r>
            <a:r>
              <a:rPr lang="en-US" sz="1300" dirty="0" err="1"/>
              <a:t>diversos</a:t>
            </a:r>
            <a:r>
              <a:rPr lang="en-US" sz="1300" dirty="0"/>
              <a:t> </a:t>
            </a:r>
            <a:r>
              <a:rPr lang="en-US" sz="1300" dirty="0" err="1"/>
              <a:t>pontos</a:t>
            </a:r>
            <a:r>
              <a:rPr lang="en-US" sz="1300" dirty="0"/>
              <a:t> </a:t>
            </a:r>
            <a:r>
              <a:rPr lang="en-US" sz="1300" dirty="0" err="1"/>
              <a:t>importantes</a:t>
            </a:r>
            <a:r>
              <a:rPr lang="en-US" sz="1300" dirty="0"/>
              <a:t> </a:t>
            </a:r>
            <a:r>
              <a:rPr lang="en-US" sz="1300" dirty="0" err="1"/>
              <a:t>relacionados</a:t>
            </a:r>
            <a:r>
              <a:rPr lang="en-US" sz="1300" dirty="0"/>
              <a:t> à </a:t>
            </a:r>
            <a:r>
              <a:rPr lang="en-US" sz="1300" dirty="0" err="1"/>
              <a:t>carreira</a:t>
            </a:r>
            <a:r>
              <a:rPr lang="en-US" sz="1300" dirty="0"/>
              <a:t> de </a:t>
            </a:r>
            <a:r>
              <a:rPr lang="en-US" sz="1300" dirty="0" err="1"/>
              <a:t>cientista</a:t>
            </a:r>
            <a:r>
              <a:rPr lang="en-US" sz="1300" dirty="0"/>
              <a:t> de dados. </a:t>
            </a:r>
            <a:r>
              <a:rPr lang="en-US" sz="1300" dirty="0" err="1"/>
              <a:t>Recapitulando</a:t>
            </a:r>
            <a:r>
              <a:rPr lang="en-US" sz="1300" dirty="0"/>
              <a:t> </a:t>
            </a:r>
            <a:r>
              <a:rPr lang="en-US" sz="1300" dirty="0" err="1"/>
              <a:t>os</a:t>
            </a:r>
            <a:r>
              <a:rPr lang="en-US" sz="1300" dirty="0"/>
              <a:t> </a:t>
            </a:r>
            <a:r>
              <a:rPr lang="en-US" sz="1300" dirty="0" err="1"/>
              <a:t>principais</a:t>
            </a:r>
            <a:r>
              <a:rPr lang="en-US" sz="1300" dirty="0"/>
              <a:t> </a:t>
            </a:r>
            <a:r>
              <a:rPr lang="en-US" sz="1300" dirty="0" err="1"/>
              <a:t>pontos</a:t>
            </a:r>
            <a:r>
              <a:rPr lang="en-US" sz="1300" dirty="0"/>
              <a:t>:</a:t>
            </a:r>
          </a:p>
          <a:p>
            <a:pPr defTabSz="685800">
              <a:lnSpc>
                <a:spcPct val="90000"/>
              </a:lnSpc>
              <a:spcBef>
                <a:spcPts val="750"/>
              </a:spcBef>
            </a:pPr>
            <a:endParaRPr lang="en-US" sz="1300" dirty="0"/>
          </a:p>
          <a:p>
            <a:pPr lvl="1" defTabSz="685800">
              <a:lnSpc>
                <a:spcPct val="90000"/>
              </a:lnSpc>
              <a:spcBef>
                <a:spcPts val="750"/>
              </a:spcBef>
            </a:pPr>
            <a:r>
              <a:rPr lang="en-US" sz="1300" dirty="0"/>
              <a:t>- A </a:t>
            </a:r>
            <a:r>
              <a:rPr lang="en-US" sz="1300" dirty="0" err="1"/>
              <a:t>importância</a:t>
            </a:r>
            <a:r>
              <a:rPr lang="en-US" sz="1300" dirty="0"/>
              <a:t> da </a:t>
            </a:r>
            <a:r>
              <a:rPr lang="en-US" sz="1300" dirty="0" err="1"/>
              <a:t>ciência</a:t>
            </a:r>
            <a:r>
              <a:rPr lang="en-US" sz="1300" dirty="0"/>
              <a:t> de dados </a:t>
            </a:r>
            <a:r>
              <a:rPr lang="en-US" sz="1300" dirty="0" err="1"/>
              <a:t>em</a:t>
            </a:r>
            <a:r>
              <a:rPr lang="en-US" sz="1300" dirty="0"/>
              <a:t> </a:t>
            </a:r>
            <a:r>
              <a:rPr lang="en-US" sz="1300" dirty="0" err="1"/>
              <a:t>diversos</a:t>
            </a:r>
            <a:r>
              <a:rPr lang="en-US" sz="1300" dirty="0"/>
              <a:t> </a:t>
            </a:r>
            <a:r>
              <a:rPr lang="en-US" sz="1300" dirty="0" err="1"/>
              <a:t>setores</a:t>
            </a:r>
            <a:r>
              <a:rPr lang="en-US" sz="1300" dirty="0"/>
              <a:t> e </a:t>
            </a:r>
            <a:r>
              <a:rPr lang="en-US" sz="1300" dirty="0" err="1"/>
              <a:t>seu</a:t>
            </a:r>
            <a:r>
              <a:rPr lang="en-US" sz="1300" dirty="0"/>
              <a:t> </a:t>
            </a:r>
            <a:r>
              <a:rPr lang="en-US" sz="1300" dirty="0" err="1"/>
              <a:t>papel</a:t>
            </a:r>
            <a:r>
              <a:rPr lang="en-US" sz="1300" dirty="0"/>
              <a:t> </a:t>
            </a:r>
            <a:r>
              <a:rPr lang="en-US" sz="1300" dirty="0" err="1"/>
              <a:t>na</a:t>
            </a:r>
            <a:r>
              <a:rPr lang="en-US" sz="1300" dirty="0"/>
              <a:t> </a:t>
            </a:r>
            <a:r>
              <a:rPr lang="en-US" sz="1300" dirty="0" err="1"/>
              <a:t>tomada</a:t>
            </a:r>
            <a:r>
              <a:rPr lang="en-US" sz="1300" dirty="0"/>
              <a:t> de </a:t>
            </a:r>
            <a:r>
              <a:rPr lang="en-US" sz="1300" dirty="0" err="1"/>
              <a:t>decisões</a:t>
            </a:r>
            <a:r>
              <a:rPr lang="en-US" sz="1300" dirty="0"/>
              <a:t> </a:t>
            </a:r>
            <a:r>
              <a:rPr lang="en-US" sz="1300" dirty="0" err="1"/>
              <a:t>baseadas</a:t>
            </a:r>
            <a:r>
              <a:rPr lang="en-US" sz="1300" dirty="0"/>
              <a:t> </a:t>
            </a:r>
            <a:r>
              <a:rPr lang="en-US" sz="1300" dirty="0" err="1"/>
              <a:t>em</a:t>
            </a:r>
            <a:r>
              <a:rPr lang="en-US" sz="1300" dirty="0"/>
              <a:t> dados.</a:t>
            </a:r>
          </a:p>
          <a:p>
            <a:pPr lvl="1" defTabSz="685800">
              <a:lnSpc>
                <a:spcPct val="90000"/>
              </a:lnSpc>
              <a:spcBef>
                <a:spcPts val="750"/>
              </a:spcBef>
            </a:pPr>
            <a:r>
              <a:rPr lang="en-US" sz="1300" dirty="0"/>
              <a:t>- O </a:t>
            </a:r>
            <a:r>
              <a:rPr lang="en-US" sz="1300" dirty="0" err="1"/>
              <a:t>processo</a:t>
            </a:r>
            <a:r>
              <a:rPr lang="en-US" sz="1300" dirty="0"/>
              <a:t> de </a:t>
            </a:r>
            <a:r>
              <a:rPr lang="en-US" sz="1300" dirty="0" err="1"/>
              <a:t>trabalho</a:t>
            </a:r>
            <a:r>
              <a:rPr lang="en-US" sz="1300" dirty="0"/>
              <a:t> </a:t>
            </a:r>
            <a:r>
              <a:rPr lang="en-US" sz="1300" dirty="0" err="1"/>
              <a:t>em</a:t>
            </a:r>
            <a:r>
              <a:rPr lang="en-US" sz="1300" dirty="0"/>
              <a:t> </a:t>
            </a:r>
            <a:r>
              <a:rPr lang="en-US" sz="1300" dirty="0" err="1"/>
              <a:t>projetos</a:t>
            </a:r>
            <a:r>
              <a:rPr lang="en-US" sz="1300" dirty="0"/>
              <a:t> de </a:t>
            </a:r>
            <a:r>
              <a:rPr lang="en-US" sz="1300" dirty="0" err="1"/>
              <a:t>ciência</a:t>
            </a:r>
            <a:r>
              <a:rPr lang="en-US" sz="1300" dirty="0"/>
              <a:t> de dados, </a:t>
            </a:r>
            <a:r>
              <a:rPr lang="en-US" sz="1300" dirty="0" err="1"/>
              <a:t>incluindo</a:t>
            </a:r>
            <a:r>
              <a:rPr lang="en-US" sz="1300" dirty="0"/>
              <a:t> coleta, </a:t>
            </a:r>
            <a:r>
              <a:rPr lang="en-US" sz="1300" dirty="0" err="1"/>
              <a:t>limpeza</a:t>
            </a:r>
            <a:r>
              <a:rPr lang="en-US" sz="1300" dirty="0"/>
              <a:t>, </a:t>
            </a:r>
            <a:r>
              <a:rPr lang="en-US" sz="1300" dirty="0" err="1"/>
              <a:t>análise</a:t>
            </a:r>
            <a:r>
              <a:rPr lang="en-US" sz="1300" dirty="0"/>
              <a:t> e </a:t>
            </a:r>
            <a:r>
              <a:rPr lang="en-US" sz="1300" dirty="0" err="1"/>
              <a:t>interpretação</a:t>
            </a:r>
            <a:r>
              <a:rPr lang="en-US" sz="1300" dirty="0"/>
              <a:t> de dados.</a:t>
            </a:r>
          </a:p>
          <a:p>
            <a:pPr lvl="1" defTabSz="685800">
              <a:lnSpc>
                <a:spcPct val="90000"/>
              </a:lnSpc>
              <a:spcBef>
                <a:spcPts val="750"/>
              </a:spcBef>
            </a:pPr>
            <a:r>
              <a:rPr lang="en-US" sz="1300" dirty="0"/>
              <a:t>- As </a:t>
            </a:r>
            <a:r>
              <a:rPr lang="en-US" sz="1300" dirty="0" err="1"/>
              <a:t>oportunidades</a:t>
            </a:r>
            <a:r>
              <a:rPr lang="en-US" sz="1300" dirty="0"/>
              <a:t> de </a:t>
            </a:r>
            <a:r>
              <a:rPr lang="en-US" sz="1300" dirty="0" err="1"/>
              <a:t>carreira</a:t>
            </a:r>
            <a:r>
              <a:rPr lang="en-US" sz="1300" dirty="0"/>
              <a:t> para </a:t>
            </a:r>
            <a:r>
              <a:rPr lang="en-US" sz="1300" dirty="0" err="1"/>
              <a:t>cientistas</a:t>
            </a:r>
            <a:r>
              <a:rPr lang="en-US" sz="1300" dirty="0"/>
              <a:t> de dados </a:t>
            </a:r>
            <a:r>
              <a:rPr lang="en-US" sz="1300" dirty="0" err="1"/>
              <a:t>em</a:t>
            </a:r>
            <a:r>
              <a:rPr lang="en-US" sz="1300" dirty="0"/>
              <a:t> </a:t>
            </a:r>
            <a:r>
              <a:rPr lang="en-US" sz="1300" dirty="0" err="1"/>
              <a:t>diferentes</a:t>
            </a:r>
            <a:r>
              <a:rPr lang="en-US" sz="1300" dirty="0"/>
              <a:t> </a:t>
            </a:r>
            <a:r>
              <a:rPr lang="en-US" sz="1300" dirty="0" err="1"/>
              <a:t>setores</a:t>
            </a:r>
            <a:r>
              <a:rPr lang="en-US" sz="1300" dirty="0"/>
              <a:t> e a </a:t>
            </a:r>
            <a:r>
              <a:rPr lang="en-US" sz="1300" dirty="0" err="1"/>
              <a:t>crescente</a:t>
            </a:r>
            <a:r>
              <a:rPr lang="en-US" sz="1300" dirty="0"/>
              <a:t> </a:t>
            </a:r>
            <a:r>
              <a:rPr lang="en-US" sz="1300" dirty="0" err="1"/>
              <a:t>demanda</a:t>
            </a:r>
            <a:r>
              <a:rPr lang="en-US" sz="1300" dirty="0"/>
              <a:t> </a:t>
            </a:r>
            <a:r>
              <a:rPr lang="en-US" sz="1300" dirty="0" err="1"/>
              <a:t>por</a:t>
            </a:r>
            <a:r>
              <a:rPr lang="en-US" sz="1300" dirty="0"/>
              <a:t> </a:t>
            </a:r>
            <a:r>
              <a:rPr lang="en-US" sz="1300" dirty="0" err="1"/>
              <a:t>profissionais</a:t>
            </a:r>
            <a:r>
              <a:rPr lang="en-US" sz="1300" dirty="0"/>
              <a:t> </a:t>
            </a:r>
            <a:r>
              <a:rPr lang="en-US" sz="1300" dirty="0" err="1"/>
              <a:t>qualificados</a:t>
            </a:r>
            <a:r>
              <a:rPr lang="en-US" sz="1300" dirty="0"/>
              <a:t>.</a:t>
            </a:r>
          </a:p>
          <a:p>
            <a:pPr lvl="1" defTabSz="685800">
              <a:lnSpc>
                <a:spcPct val="90000"/>
              </a:lnSpc>
              <a:spcBef>
                <a:spcPts val="750"/>
              </a:spcBef>
            </a:pPr>
            <a:r>
              <a:rPr lang="en-US" sz="1300" dirty="0"/>
              <a:t>- </a:t>
            </a:r>
            <a:r>
              <a:rPr lang="en-US" sz="1300" dirty="0" err="1"/>
              <a:t>Os</a:t>
            </a:r>
            <a:r>
              <a:rPr lang="en-US" sz="1300" dirty="0"/>
              <a:t> </a:t>
            </a:r>
            <a:r>
              <a:rPr lang="en-US" sz="1300" dirty="0" err="1"/>
              <a:t>desafios</a:t>
            </a:r>
            <a:r>
              <a:rPr lang="en-US" sz="1300" dirty="0"/>
              <a:t> </a:t>
            </a:r>
            <a:r>
              <a:rPr lang="en-US" sz="1300" dirty="0" err="1"/>
              <a:t>atuais</a:t>
            </a:r>
            <a:r>
              <a:rPr lang="en-US" sz="1300" dirty="0"/>
              <a:t> e </a:t>
            </a:r>
            <a:r>
              <a:rPr lang="en-US" sz="1300" dirty="0" err="1"/>
              <a:t>futuros</a:t>
            </a:r>
            <a:r>
              <a:rPr lang="en-US" sz="1300" dirty="0"/>
              <a:t> </a:t>
            </a:r>
            <a:r>
              <a:rPr lang="en-US" sz="1300" dirty="0" err="1"/>
              <a:t>na</a:t>
            </a:r>
            <a:r>
              <a:rPr lang="en-US" sz="1300" dirty="0"/>
              <a:t> </a:t>
            </a:r>
            <a:r>
              <a:rPr lang="en-US" sz="1300" dirty="0" err="1"/>
              <a:t>área</a:t>
            </a:r>
            <a:r>
              <a:rPr lang="en-US" sz="1300" dirty="0"/>
              <a:t> de </a:t>
            </a:r>
            <a:r>
              <a:rPr lang="en-US" sz="1300" dirty="0" err="1"/>
              <a:t>ciência</a:t>
            </a:r>
            <a:r>
              <a:rPr lang="en-US" sz="1300" dirty="0"/>
              <a:t> de dados, </a:t>
            </a:r>
            <a:r>
              <a:rPr lang="en-US" sz="1300" dirty="0" err="1"/>
              <a:t>como</a:t>
            </a:r>
            <a:r>
              <a:rPr lang="en-US" sz="1300" dirty="0"/>
              <a:t> </a:t>
            </a:r>
            <a:r>
              <a:rPr lang="en-US" sz="1300" dirty="0" err="1"/>
              <a:t>ética</a:t>
            </a:r>
            <a:r>
              <a:rPr lang="en-US" sz="1300" dirty="0"/>
              <a:t>, </a:t>
            </a:r>
            <a:r>
              <a:rPr lang="en-US" sz="1300" dirty="0" err="1"/>
              <a:t>privacidade</a:t>
            </a:r>
            <a:r>
              <a:rPr lang="en-US" sz="1300" dirty="0"/>
              <a:t> de dados e </a:t>
            </a:r>
            <a:r>
              <a:rPr lang="en-US" sz="1300" dirty="0" err="1"/>
              <a:t>avanços</a:t>
            </a:r>
            <a:r>
              <a:rPr lang="en-US" sz="1300" dirty="0"/>
              <a:t> </a:t>
            </a:r>
            <a:r>
              <a:rPr lang="en-US" sz="1300" dirty="0" err="1"/>
              <a:t>tecnológicos</a:t>
            </a:r>
            <a:r>
              <a:rPr lang="en-US" sz="1300" dirty="0"/>
              <a:t>.</a:t>
            </a:r>
          </a:p>
          <a:p>
            <a:pPr lvl="1" defTabSz="685800">
              <a:lnSpc>
                <a:spcPct val="90000"/>
              </a:lnSpc>
              <a:spcBef>
                <a:spcPts val="750"/>
              </a:spcBef>
            </a:pPr>
            <a:r>
              <a:rPr lang="en-US" sz="1300" dirty="0"/>
              <a:t>- </a:t>
            </a:r>
            <a:r>
              <a:rPr lang="en-US" sz="1300" dirty="0" err="1"/>
              <a:t>Sugestões</a:t>
            </a:r>
            <a:r>
              <a:rPr lang="en-US" sz="1300" dirty="0"/>
              <a:t> para </a:t>
            </a:r>
            <a:r>
              <a:rPr lang="en-US" sz="1300" dirty="0" err="1"/>
              <a:t>os</a:t>
            </a:r>
            <a:r>
              <a:rPr lang="en-US" sz="1300" dirty="0"/>
              <a:t> </a:t>
            </a:r>
            <a:r>
              <a:rPr lang="en-US" sz="1300" dirty="0" err="1"/>
              <a:t>cientistas</a:t>
            </a:r>
            <a:r>
              <a:rPr lang="en-US" sz="1300" dirty="0"/>
              <a:t> de dados se </a:t>
            </a:r>
            <a:r>
              <a:rPr lang="en-US" sz="1300" dirty="0" err="1"/>
              <a:t>manterem</a:t>
            </a:r>
            <a:r>
              <a:rPr lang="en-US" sz="1300" dirty="0"/>
              <a:t> </a:t>
            </a:r>
            <a:r>
              <a:rPr lang="en-US" sz="1300" dirty="0" err="1"/>
              <a:t>atualizados</a:t>
            </a:r>
            <a:r>
              <a:rPr lang="en-US" sz="1300" dirty="0"/>
              <a:t> e </a:t>
            </a:r>
            <a:r>
              <a:rPr lang="en-US" sz="1300" dirty="0" err="1"/>
              <a:t>adaptáveis</a:t>
            </a:r>
            <a:r>
              <a:rPr lang="en-US" sz="1300" dirty="0"/>
              <a:t> </a:t>
            </a:r>
            <a:r>
              <a:rPr lang="en-US" sz="1300" dirty="0" err="1"/>
              <a:t>em</a:t>
            </a:r>
            <a:r>
              <a:rPr lang="en-US" sz="1300" dirty="0"/>
              <a:t> um </a:t>
            </a:r>
            <a:r>
              <a:rPr lang="en-US" sz="1300" dirty="0" err="1"/>
              <a:t>ambiente</a:t>
            </a:r>
            <a:r>
              <a:rPr lang="en-US" sz="1300" dirty="0"/>
              <a:t> </a:t>
            </a:r>
            <a:r>
              <a:rPr lang="en-US" sz="1300" dirty="0" err="1"/>
              <a:t>em</a:t>
            </a:r>
            <a:r>
              <a:rPr lang="en-US" sz="1300" dirty="0"/>
              <a:t> </a:t>
            </a:r>
            <a:r>
              <a:rPr lang="en-US" sz="1300" dirty="0" err="1"/>
              <a:t>constante</a:t>
            </a:r>
            <a:r>
              <a:rPr lang="en-US" sz="1300" dirty="0"/>
              <a:t> </a:t>
            </a:r>
            <a:r>
              <a:rPr lang="en-US" sz="1300" dirty="0" err="1"/>
              <a:t>mudança</a:t>
            </a:r>
            <a:r>
              <a:rPr lang="en-US" sz="1300" dirty="0"/>
              <a:t>.</a:t>
            </a:r>
          </a:p>
          <a:p>
            <a:pPr defTabSz="685800">
              <a:lnSpc>
                <a:spcPct val="90000"/>
              </a:lnSpc>
              <a:spcBef>
                <a:spcPts val="750"/>
              </a:spcBef>
            </a:pPr>
            <a:endParaRPr lang="en-US" sz="1300" dirty="0"/>
          </a:p>
          <a:p>
            <a:pPr defTabSz="685800">
              <a:lnSpc>
                <a:spcPct val="90000"/>
              </a:lnSpc>
              <a:spcBef>
                <a:spcPts val="750"/>
              </a:spcBef>
            </a:pPr>
            <a:r>
              <a:rPr lang="en-US" sz="1300" dirty="0"/>
              <a:t>Para </a:t>
            </a:r>
            <a:r>
              <a:rPr lang="en-US" sz="1300" dirty="0" err="1"/>
              <a:t>os</a:t>
            </a:r>
            <a:r>
              <a:rPr lang="en-US" sz="1300" dirty="0"/>
              <a:t> </a:t>
            </a:r>
            <a:r>
              <a:rPr lang="en-US" sz="1300" dirty="0" err="1"/>
              <a:t>leitores</a:t>
            </a:r>
            <a:r>
              <a:rPr lang="en-US" sz="1300" dirty="0"/>
              <a:t> que </a:t>
            </a:r>
            <a:r>
              <a:rPr lang="en-US" sz="1300" dirty="0" err="1"/>
              <a:t>desejam</a:t>
            </a:r>
            <a:r>
              <a:rPr lang="en-US" sz="1300" dirty="0"/>
              <a:t> </a:t>
            </a:r>
            <a:r>
              <a:rPr lang="en-US" sz="1300" dirty="0" err="1"/>
              <a:t>seguir</a:t>
            </a:r>
            <a:r>
              <a:rPr lang="en-US" sz="1300" dirty="0"/>
              <a:t> </a:t>
            </a:r>
            <a:r>
              <a:rPr lang="en-US" sz="1300" dirty="0" err="1"/>
              <a:t>uma</a:t>
            </a:r>
            <a:r>
              <a:rPr lang="en-US" sz="1300" dirty="0"/>
              <a:t> </a:t>
            </a:r>
            <a:r>
              <a:rPr lang="en-US" sz="1300" dirty="0" err="1"/>
              <a:t>carreira</a:t>
            </a:r>
            <a:r>
              <a:rPr lang="en-US" sz="1300" dirty="0"/>
              <a:t> de </a:t>
            </a:r>
            <a:r>
              <a:rPr lang="en-US" sz="1300" dirty="0" err="1"/>
              <a:t>cientista</a:t>
            </a:r>
            <a:r>
              <a:rPr lang="en-US" sz="1300" dirty="0"/>
              <a:t> de dados, </a:t>
            </a:r>
            <a:r>
              <a:rPr lang="en-US" sz="1300" dirty="0" err="1"/>
              <a:t>encorajamos</a:t>
            </a:r>
            <a:r>
              <a:rPr lang="en-US" sz="1300" dirty="0"/>
              <a:t> a </a:t>
            </a:r>
            <a:r>
              <a:rPr lang="en-US" sz="1300" dirty="0" err="1"/>
              <a:t>investir</a:t>
            </a:r>
            <a:r>
              <a:rPr lang="en-US" sz="1300" dirty="0"/>
              <a:t> </a:t>
            </a:r>
            <a:r>
              <a:rPr lang="en-US" sz="1300" dirty="0" err="1"/>
              <a:t>em</a:t>
            </a:r>
            <a:r>
              <a:rPr lang="en-US" sz="1300" dirty="0"/>
              <a:t> </a:t>
            </a:r>
            <a:r>
              <a:rPr lang="en-US" sz="1300" dirty="0" err="1"/>
              <a:t>educação</a:t>
            </a:r>
            <a:r>
              <a:rPr lang="en-US" sz="1300" dirty="0"/>
              <a:t> </a:t>
            </a:r>
            <a:r>
              <a:rPr lang="en-US" sz="1300" dirty="0" err="1"/>
              <a:t>na</a:t>
            </a:r>
            <a:r>
              <a:rPr lang="en-US" sz="1300" dirty="0"/>
              <a:t> </a:t>
            </a:r>
            <a:r>
              <a:rPr lang="en-US" sz="1300" dirty="0" err="1"/>
              <a:t>área</a:t>
            </a:r>
            <a:r>
              <a:rPr lang="en-US" sz="1300" dirty="0"/>
              <a:t> de </a:t>
            </a:r>
            <a:r>
              <a:rPr lang="en-US" sz="1300" dirty="0" err="1"/>
              <a:t>ciência</a:t>
            </a:r>
            <a:r>
              <a:rPr lang="en-US" sz="1300" dirty="0"/>
              <a:t> de dados, </a:t>
            </a:r>
            <a:r>
              <a:rPr lang="en-US" sz="1300" dirty="0" err="1"/>
              <a:t>adquirir</a:t>
            </a:r>
            <a:r>
              <a:rPr lang="en-US" sz="1300" dirty="0"/>
              <a:t> </a:t>
            </a:r>
            <a:r>
              <a:rPr lang="en-US" sz="1300" dirty="0" err="1"/>
              <a:t>habilidades</a:t>
            </a:r>
            <a:r>
              <a:rPr lang="en-US" sz="1300" dirty="0"/>
              <a:t> </a:t>
            </a:r>
            <a:r>
              <a:rPr lang="en-US" sz="1300" dirty="0" err="1"/>
              <a:t>técnicas</a:t>
            </a:r>
            <a:r>
              <a:rPr lang="en-US" sz="1300" dirty="0"/>
              <a:t> </a:t>
            </a:r>
            <a:r>
              <a:rPr lang="en-US" sz="1300" dirty="0" err="1"/>
              <a:t>em</a:t>
            </a:r>
            <a:r>
              <a:rPr lang="en-US" sz="1300" dirty="0"/>
              <a:t> </a:t>
            </a:r>
            <a:r>
              <a:rPr lang="en-US" sz="1300" dirty="0" err="1"/>
              <a:t>programação</a:t>
            </a:r>
            <a:r>
              <a:rPr lang="en-US" sz="1300" dirty="0"/>
              <a:t>, </a:t>
            </a:r>
            <a:r>
              <a:rPr lang="en-US" sz="1300" dirty="0" err="1"/>
              <a:t>estatística</a:t>
            </a:r>
            <a:r>
              <a:rPr lang="en-US" sz="1300" dirty="0"/>
              <a:t> e machine learning, </a:t>
            </a:r>
            <a:r>
              <a:rPr lang="en-US" sz="1300" dirty="0" err="1"/>
              <a:t>buscar</a:t>
            </a:r>
            <a:r>
              <a:rPr lang="en-US" sz="1300" dirty="0"/>
              <a:t> </a:t>
            </a:r>
            <a:r>
              <a:rPr lang="en-US" sz="1300" dirty="0" err="1"/>
              <a:t>oportunidades</a:t>
            </a:r>
            <a:r>
              <a:rPr lang="en-US" sz="1300" dirty="0"/>
              <a:t> de </a:t>
            </a:r>
            <a:r>
              <a:rPr lang="en-US" sz="1300" dirty="0" err="1"/>
              <a:t>estágio</a:t>
            </a:r>
            <a:r>
              <a:rPr lang="en-US" sz="1300" dirty="0"/>
              <a:t> e </a:t>
            </a:r>
            <a:r>
              <a:rPr lang="en-US" sz="1300" dirty="0" err="1"/>
              <a:t>projetos</a:t>
            </a:r>
            <a:r>
              <a:rPr lang="en-US" sz="1300" dirty="0"/>
              <a:t> </a:t>
            </a:r>
            <a:r>
              <a:rPr lang="en-US" sz="1300" dirty="0" err="1"/>
              <a:t>práticos</a:t>
            </a:r>
            <a:r>
              <a:rPr lang="en-US" sz="1300" dirty="0"/>
              <a:t>, e </a:t>
            </a:r>
            <a:r>
              <a:rPr lang="en-US" sz="1300" dirty="0" err="1"/>
              <a:t>construir</a:t>
            </a:r>
            <a:r>
              <a:rPr lang="en-US" sz="1300" dirty="0"/>
              <a:t> </a:t>
            </a:r>
            <a:r>
              <a:rPr lang="en-US" sz="1300" dirty="0" err="1"/>
              <a:t>uma</a:t>
            </a:r>
            <a:r>
              <a:rPr lang="en-US" sz="1300" dirty="0"/>
              <a:t> rede de </a:t>
            </a:r>
            <a:r>
              <a:rPr lang="en-US" sz="1300" dirty="0" err="1"/>
              <a:t>contatos</a:t>
            </a:r>
            <a:r>
              <a:rPr lang="en-US" sz="1300" dirty="0"/>
              <a:t> </a:t>
            </a:r>
            <a:r>
              <a:rPr lang="en-US" sz="1300" dirty="0" err="1"/>
              <a:t>na</a:t>
            </a:r>
            <a:r>
              <a:rPr lang="en-US" sz="1300" dirty="0"/>
              <a:t> </a:t>
            </a:r>
            <a:r>
              <a:rPr lang="en-US" sz="1300" dirty="0" err="1"/>
              <a:t>indústria</a:t>
            </a:r>
            <a:r>
              <a:rPr lang="en-US" sz="1300" dirty="0"/>
              <a:t>.</a:t>
            </a:r>
          </a:p>
          <a:p>
            <a:pPr defTabSz="685800">
              <a:lnSpc>
                <a:spcPct val="90000"/>
              </a:lnSpc>
              <a:spcBef>
                <a:spcPts val="750"/>
              </a:spcBef>
            </a:pPr>
            <a:endParaRPr lang="en-US" sz="1300" dirty="0"/>
          </a:p>
          <a:p>
            <a:pPr defTabSz="685800">
              <a:lnSpc>
                <a:spcPct val="90000"/>
              </a:lnSpc>
              <a:spcBef>
                <a:spcPts val="750"/>
              </a:spcBef>
            </a:pPr>
            <a:r>
              <a:rPr lang="en-US" sz="1300" dirty="0" err="1"/>
              <a:t>Além</a:t>
            </a:r>
            <a:r>
              <a:rPr lang="en-US" sz="1300" dirty="0"/>
              <a:t> </a:t>
            </a:r>
            <a:r>
              <a:rPr lang="en-US" sz="1300" dirty="0" err="1"/>
              <a:t>disso</a:t>
            </a:r>
            <a:r>
              <a:rPr lang="en-US" sz="1300" dirty="0"/>
              <a:t>, </a:t>
            </a:r>
            <a:r>
              <a:rPr lang="en-US" sz="1300" dirty="0" err="1"/>
              <a:t>recomendamos</a:t>
            </a:r>
            <a:r>
              <a:rPr lang="en-US" sz="1300" dirty="0"/>
              <a:t> que </a:t>
            </a:r>
            <a:r>
              <a:rPr lang="en-US" sz="1300" dirty="0" err="1"/>
              <a:t>os</a:t>
            </a:r>
            <a:r>
              <a:rPr lang="en-US" sz="1300" dirty="0"/>
              <a:t> </a:t>
            </a:r>
            <a:r>
              <a:rPr lang="en-US" sz="1300" dirty="0" err="1"/>
              <a:t>leitores</a:t>
            </a:r>
            <a:r>
              <a:rPr lang="en-US" sz="1300" dirty="0"/>
              <a:t> </a:t>
            </a:r>
            <a:r>
              <a:rPr lang="en-US" sz="1300" dirty="0" err="1"/>
              <a:t>explorem</a:t>
            </a:r>
            <a:r>
              <a:rPr lang="en-US" sz="1300" dirty="0"/>
              <a:t> </a:t>
            </a:r>
            <a:r>
              <a:rPr lang="en-US" sz="1300" dirty="0" err="1"/>
              <a:t>recursos</a:t>
            </a:r>
            <a:r>
              <a:rPr lang="en-US" sz="1300" dirty="0"/>
              <a:t> </a:t>
            </a:r>
            <a:r>
              <a:rPr lang="en-US" sz="1300" dirty="0" err="1"/>
              <a:t>adicionais</a:t>
            </a:r>
            <a:r>
              <a:rPr lang="en-US" sz="1300" dirty="0"/>
              <a:t>, </a:t>
            </a:r>
            <a:r>
              <a:rPr lang="en-US" sz="1300" dirty="0" err="1"/>
              <a:t>comunidades</a:t>
            </a:r>
            <a:r>
              <a:rPr lang="en-US" sz="1300" dirty="0"/>
              <a:t> online e redes </a:t>
            </a:r>
            <a:r>
              <a:rPr lang="en-US" sz="1300" dirty="0" err="1"/>
              <a:t>profissionais</a:t>
            </a:r>
            <a:r>
              <a:rPr lang="en-US" sz="1300" dirty="0"/>
              <a:t> para se </a:t>
            </a:r>
            <a:r>
              <a:rPr lang="en-US" sz="1300" dirty="0" err="1"/>
              <a:t>conectar</a:t>
            </a:r>
            <a:r>
              <a:rPr lang="en-US" sz="1300" dirty="0"/>
              <a:t> com outros </a:t>
            </a:r>
            <a:r>
              <a:rPr lang="en-US" sz="1300" dirty="0" err="1"/>
              <a:t>profissionais</a:t>
            </a:r>
            <a:r>
              <a:rPr lang="en-US" sz="1300" dirty="0"/>
              <a:t> da </a:t>
            </a:r>
            <a:r>
              <a:rPr lang="en-US" sz="1300" dirty="0" err="1"/>
              <a:t>área</a:t>
            </a:r>
            <a:r>
              <a:rPr lang="en-US" sz="1300" dirty="0"/>
              <a:t>. </a:t>
            </a:r>
            <a:r>
              <a:rPr lang="en-US" sz="1300" dirty="0" err="1"/>
              <a:t>Existem</a:t>
            </a:r>
            <a:r>
              <a:rPr lang="en-US" sz="1300" dirty="0"/>
              <a:t> </a:t>
            </a:r>
            <a:r>
              <a:rPr lang="en-US" sz="1300" dirty="0" err="1"/>
              <a:t>inúmeras</a:t>
            </a:r>
            <a:r>
              <a:rPr lang="en-US" sz="1300" dirty="0"/>
              <a:t> </a:t>
            </a:r>
            <a:r>
              <a:rPr lang="en-US" sz="1300" dirty="0" err="1"/>
              <a:t>plataformas</a:t>
            </a:r>
            <a:r>
              <a:rPr lang="en-US" sz="1300" dirty="0"/>
              <a:t> e </a:t>
            </a:r>
            <a:r>
              <a:rPr lang="en-US" sz="1300" dirty="0" err="1"/>
              <a:t>comunidades</a:t>
            </a:r>
            <a:r>
              <a:rPr lang="en-US" sz="1300" dirty="0"/>
              <a:t> online </a:t>
            </a:r>
            <a:r>
              <a:rPr lang="en-US" sz="1300" dirty="0" err="1"/>
              <a:t>dedicadas</a:t>
            </a:r>
            <a:r>
              <a:rPr lang="en-US" sz="1300" dirty="0"/>
              <a:t> à </a:t>
            </a:r>
            <a:r>
              <a:rPr lang="en-US" sz="1300" dirty="0" err="1"/>
              <a:t>ciência</a:t>
            </a:r>
            <a:r>
              <a:rPr lang="en-US" sz="1300" dirty="0"/>
              <a:t> de dados, </a:t>
            </a:r>
            <a:r>
              <a:rPr lang="en-US" sz="1300" dirty="0" err="1"/>
              <a:t>como</a:t>
            </a:r>
            <a:r>
              <a:rPr lang="en-US" sz="1300" dirty="0"/>
              <a:t> Kaggle, </a:t>
            </a:r>
            <a:r>
              <a:rPr lang="en-US" sz="1300" dirty="0" err="1"/>
              <a:t>DataCamp</a:t>
            </a:r>
            <a:r>
              <a:rPr lang="en-US" sz="1300" dirty="0"/>
              <a:t>, Towards Data Science, Data Science Central, </a:t>
            </a:r>
            <a:r>
              <a:rPr lang="en-US" sz="1300" dirty="0" err="1"/>
              <a:t>além</a:t>
            </a:r>
            <a:r>
              <a:rPr lang="en-US" sz="1300" dirty="0"/>
              <a:t> de redes </a:t>
            </a:r>
            <a:r>
              <a:rPr lang="en-US" sz="1300" dirty="0" err="1"/>
              <a:t>profissionais</a:t>
            </a:r>
            <a:r>
              <a:rPr lang="en-US" sz="1300" dirty="0"/>
              <a:t> </a:t>
            </a:r>
            <a:r>
              <a:rPr lang="en-US" sz="1300" dirty="0" err="1"/>
              <a:t>como</a:t>
            </a:r>
            <a:r>
              <a:rPr lang="en-US" sz="1300" dirty="0"/>
              <a:t> LinkedIn, </a:t>
            </a:r>
            <a:r>
              <a:rPr lang="en-US" sz="1300" dirty="0" err="1"/>
              <a:t>onde</a:t>
            </a:r>
            <a:r>
              <a:rPr lang="en-US" sz="1300" dirty="0"/>
              <a:t> é </a:t>
            </a:r>
            <a:r>
              <a:rPr lang="en-US" sz="1300" dirty="0" err="1"/>
              <a:t>possível</a:t>
            </a:r>
            <a:r>
              <a:rPr lang="en-US" sz="1300" dirty="0"/>
              <a:t> </a:t>
            </a:r>
            <a:r>
              <a:rPr lang="en-US" sz="1300" dirty="0" err="1"/>
              <a:t>interagir</a:t>
            </a:r>
            <a:r>
              <a:rPr lang="en-US" sz="1300" dirty="0"/>
              <a:t> com outros </a:t>
            </a:r>
            <a:r>
              <a:rPr lang="en-US" sz="1300" dirty="0" err="1"/>
              <a:t>profissionais</a:t>
            </a:r>
            <a:r>
              <a:rPr lang="en-US" sz="1300" dirty="0"/>
              <a:t>, </a:t>
            </a:r>
            <a:r>
              <a:rPr lang="en-US" sz="1300" dirty="0" err="1"/>
              <a:t>compartilhar</a:t>
            </a:r>
            <a:r>
              <a:rPr lang="en-US" sz="1300" dirty="0"/>
              <a:t> </a:t>
            </a:r>
            <a:r>
              <a:rPr lang="en-US" sz="1300" dirty="0" err="1"/>
              <a:t>conhecimento</a:t>
            </a:r>
            <a:r>
              <a:rPr lang="en-US" sz="1300" dirty="0"/>
              <a:t> e </a:t>
            </a:r>
            <a:r>
              <a:rPr lang="en-US" sz="1300" dirty="0" err="1"/>
              <a:t>estar</a:t>
            </a:r>
            <a:r>
              <a:rPr lang="en-US" sz="1300" dirty="0"/>
              <a:t> </a:t>
            </a:r>
            <a:r>
              <a:rPr lang="en-US" sz="1300" dirty="0" err="1"/>
              <a:t>atualizado</a:t>
            </a:r>
            <a:r>
              <a:rPr lang="en-US" sz="1300" dirty="0"/>
              <a:t> </a:t>
            </a:r>
            <a:r>
              <a:rPr lang="en-US" sz="1300" dirty="0" err="1"/>
              <a:t>sobre</a:t>
            </a:r>
            <a:r>
              <a:rPr lang="en-US" sz="1300" dirty="0"/>
              <a:t> as </a:t>
            </a:r>
            <a:r>
              <a:rPr lang="en-US" sz="1300" dirty="0" err="1"/>
              <a:t>últimas</a:t>
            </a:r>
            <a:r>
              <a:rPr lang="en-US" sz="1300" dirty="0"/>
              <a:t> </a:t>
            </a:r>
            <a:r>
              <a:rPr lang="en-US" sz="1300" dirty="0" err="1"/>
              <a:t>tendências</a:t>
            </a:r>
            <a:r>
              <a:rPr lang="en-US" sz="1300" dirty="0"/>
              <a:t> e </a:t>
            </a:r>
            <a:r>
              <a:rPr lang="en-US" sz="1300" dirty="0" err="1"/>
              <a:t>oportunidades</a:t>
            </a:r>
            <a:r>
              <a:rPr lang="en-US" sz="1300" dirty="0"/>
              <a:t> </a:t>
            </a:r>
            <a:r>
              <a:rPr lang="en-US" sz="1300" dirty="0" err="1"/>
              <a:t>na</a:t>
            </a:r>
            <a:r>
              <a:rPr lang="en-US" sz="1300" dirty="0"/>
              <a:t> </a:t>
            </a:r>
            <a:r>
              <a:rPr lang="en-US" sz="1300" dirty="0" err="1"/>
              <a:t>área</a:t>
            </a:r>
            <a:r>
              <a:rPr lang="en-US" sz="1300" dirty="0"/>
              <a:t> de </a:t>
            </a:r>
            <a:r>
              <a:rPr lang="en-US" sz="1300" dirty="0" err="1"/>
              <a:t>ciência</a:t>
            </a:r>
            <a:r>
              <a:rPr lang="en-US" sz="1300" dirty="0"/>
              <a:t> de dados.</a:t>
            </a:r>
          </a:p>
        </p:txBody>
      </p:sp>
      <p:sp>
        <p:nvSpPr>
          <p:cNvPr id="2" name="Espaço Reservado para Número de Slide 1" hidden="1">
            <a:extLst>
              <a:ext uri="{FF2B5EF4-FFF2-40B4-BE49-F238E27FC236}">
                <a16:creationId xmlns:a16="http://schemas.microsoft.com/office/drawing/2014/main" id="{D063D2E0-AC31-5DD9-D87C-BF3463E10623}"/>
              </a:ext>
            </a:extLst>
          </p:cNvPr>
          <p:cNvSpPr>
            <a:spLocks noGrp="1"/>
          </p:cNvSpPr>
          <p:nvPr>
            <p:ph type="sldNum" sz="quarter" idx="12"/>
          </p:nvPr>
        </p:nvSpPr>
        <p:spPr/>
        <p:txBody>
          <a:bodyPr/>
          <a:lstStyle/>
          <a:p>
            <a:pPr>
              <a:spcAft>
                <a:spcPts val="600"/>
              </a:spcAft>
            </a:pPr>
            <a:fld id="{56E86CB2-BB61-49BE-BEAA-0338E1294E98}" type="slidenum">
              <a:rPr lang="pt-BR" smtClean="0"/>
              <a:pPr>
                <a:spcAft>
                  <a:spcPts val="600"/>
                </a:spcAft>
              </a:pPr>
              <a:t>13</a:t>
            </a:fld>
            <a:endParaRPr lang="pt-BR"/>
          </a:p>
        </p:txBody>
      </p:sp>
    </p:spTree>
    <p:extLst>
      <p:ext uri="{BB962C8B-B14F-4D97-AF65-F5344CB8AC3E}">
        <p14:creationId xmlns:p14="http://schemas.microsoft.com/office/powerpoint/2010/main" val="14776084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3191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274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C12993-8534-6B7E-D166-A63060CC4151}"/>
              </a:ext>
            </a:extLst>
          </p:cNvPr>
          <p:cNvSpPr>
            <a:spLocks noGrp="1"/>
          </p:cNvSpPr>
          <p:nvPr>
            <p:ph type="ctrTitle"/>
          </p:nvPr>
        </p:nvSpPr>
        <p:spPr>
          <a:xfrm>
            <a:off x="514350" y="1621191"/>
            <a:ext cx="5829300" cy="3448756"/>
          </a:xfrm>
        </p:spPr>
        <p:txBody>
          <a:bodyPr anchor="b">
            <a:normAutofit/>
          </a:bodyPr>
          <a:lstStyle/>
          <a:p>
            <a:r>
              <a:rPr lang="pt-BR" b="1" dirty="0">
                <a:highlight>
                  <a:srgbClr val="FFFFFF"/>
                </a:highlight>
              </a:rPr>
              <a:t>Introdução</a:t>
            </a:r>
            <a:endParaRPr lang="pt-BR" dirty="0"/>
          </a:p>
        </p:txBody>
      </p:sp>
      <p:sp>
        <p:nvSpPr>
          <p:cNvPr id="3" name="Espaço Reservado para Conteúdo 2">
            <a:extLst>
              <a:ext uri="{FF2B5EF4-FFF2-40B4-BE49-F238E27FC236}">
                <a16:creationId xmlns:a16="http://schemas.microsoft.com/office/drawing/2014/main" id="{91A872C4-1483-8634-C399-DB6564931AFA}"/>
              </a:ext>
            </a:extLst>
          </p:cNvPr>
          <p:cNvSpPr>
            <a:spLocks noGrp="1"/>
          </p:cNvSpPr>
          <p:nvPr>
            <p:ph type="subTitle" idx="1"/>
          </p:nvPr>
        </p:nvSpPr>
        <p:spPr>
          <a:xfrm>
            <a:off x="857250" y="5202944"/>
            <a:ext cx="5143500" cy="2391656"/>
          </a:xfrm>
        </p:spPr>
        <p:txBody>
          <a:bodyPr>
            <a:normAutofit/>
          </a:bodyPr>
          <a:lstStyle/>
          <a:p>
            <a:pPr marL="0" indent="0">
              <a:buNone/>
            </a:pPr>
            <a:r>
              <a:rPr lang="pt-BR" sz="1500" b="0" i="0" dirty="0">
                <a:effectLst/>
                <a:highlight>
                  <a:srgbClr val="FFFFFF"/>
                </a:highlight>
              </a:rPr>
              <a:t>Você já se imaginou navegando pelo vasto oceano de dados, explorando insights valiosos e impulsionando decisões estratégicas com base em evidências sólidas? A carreira de Cientista de Dados pode ser a jornada emocionante e desafiadora que você está procurando. Neste ebook, vamos explorar o que é necessário para se tornar um Cientista de Dados de sucesso, desde as habilidades essenciais até as oportunidades de carreira emocionantes que aguardam aqueles dispostos a mergulhar fundo no mundo dos dados.</a:t>
            </a:r>
            <a:endParaRPr lang="pt-BR" sz="1500" dirty="0"/>
          </a:p>
        </p:txBody>
      </p:sp>
      <p:sp>
        <p:nvSpPr>
          <p:cNvPr id="5" name="Espaço Reservado para Número de Slide 4">
            <a:extLst>
              <a:ext uri="{FF2B5EF4-FFF2-40B4-BE49-F238E27FC236}">
                <a16:creationId xmlns:a16="http://schemas.microsoft.com/office/drawing/2014/main" id="{0DE20A83-00DD-CCFB-D7ED-CE5B2AA22263}"/>
              </a:ext>
            </a:extLst>
          </p:cNvPr>
          <p:cNvSpPr>
            <a:spLocks noGrp="1"/>
          </p:cNvSpPr>
          <p:nvPr>
            <p:ph type="sldNum" sz="quarter" idx="12"/>
          </p:nvPr>
        </p:nvSpPr>
        <p:spPr/>
        <p:txBody>
          <a:bodyPr/>
          <a:lstStyle/>
          <a:p>
            <a:fld id="{56E86CB2-BB61-49BE-BEAA-0338E1294E98}" type="slidenum">
              <a:rPr lang="pt-BR" smtClean="0"/>
              <a:t>3</a:t>
            </a:fld>
            <a:endParaRPr lang="pt-BR"/>
          </a:p>
        </p:txBody>
      </p:sp>
      <p:pic>
        <p:nvPicPr>
          <p:cNvPr id="7" name="Imagem 6" descr="Diagrama, Esquemático&#10;&#10;Descrição gerada automaticamente">
            <a:extLst>
              <a:ext uri="{FF2B5EF4-FFF2-40B4-BE49-F238E27FC236}">
                <a16:creationId xmlns:a16="http://schemas.microsoft.com/office/drawing/2014/main" id="{75B27047-411A-69E0-BF3D-10E1AB1012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7663" y="1322435"/>
            <a:ext cx="2542674" cy="2542674"/>
          </a:xfrm>
          <a:prstGeom prst="rect">
            <a:avLst/>
          </a:prstGeom>
        </p:spPr>
      </p:pic>
    </p:spTree>
    <p:extLst>
      <p:ext uri="{BB962C8B-B14F-4D97-AF65-F5344CB8AC3E}">
        <p14:creationId xmlns:p14="http://schemas.microsoft.com/office/powerpoint/2010/main" val="3694820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FDA68BF9-6761-855F-2EA8-EDC6A8032BF8}"/>
              </a:ext>
            </a:extLst>
          </p:cNvPr>
          <p:cNvSpPr txBox="1"/>
          <p:nvPr/>
        </p:nvSpPr>
        <p:spPr>
          <a:xfrm>
            <a:off x="472381" y="660400"/>
            <a:ext cx="2211884" cy="2311400"/>
          </a:xfrm>
          <a:prstGeom prst="rect">
            <a:avLst/>
          </a:prstGeom>
        </p:spPr>
        <p:txBody>
          <a:bodyPr vert="horz" lIns="91440" tIns="45720" rIns="91440" bIns="45720" rtlCol="0" anchor="b">
            <a:normAutofit/>
          </a:bodyPr>
          <a:lstStyle/>
          <a:p>
            <a:pPr defTabSz="685800">
              <a:lnSpc>
                <a:spcPct val="90000"/>
              </a:lnSpc>
              <a:spcBef>
                <a:spcPct val="0"/>
              </a:spcBef>
              <a:spcAft>
                <a:spcPts val="600"/>
              </a:spcAft>
            </a:pPr>
            <a:r>
              <a:rPr lang="en-US" sz="2400">
                <a:latin typeface="+mj-lt"/>
                <a:ea typeface="+mj-ea"/>
                <a:cs typeface="+mj-cs"/>
              </a:rPr>
              <a:t>O que é um Cientista de Dados?</a:t>
            </a:r>
          </a:p>
        </p:txBody>
      </p:sp>
      <p:pic>
        <p:nvPicPr>
          <p:cNvPr id="12" name="Imagem 11" descr="Homem de terno e gravata e óculos&#10;&#10;Descrição gerada automaticamente">
            <a:extLst>
              <a:ext uri="{FF2B5EF4-FFF2-40B4-BE49-F238E27FC236}">
                <a16:creationId xmlns:a16="http://schemas.microsoft.com/office/drawing/2014/main" id="{DB5E73DB-84F8-1B50-90BF-AF8B3B5DB3D6}"/>
              </a:ext>
            </a:extLst>
          </p:cNvPr>
          <p:cNvPicPr>
            <a:picLocks noChangeAspect="1"/>
          </p:cNvPicPr>
          <p:nvPr/>
        </p:nvPicPr>
        <p:blipFill rotWithShape="1">
          <a:blip r:embed="rId2">
            <a:extLst>
              <a:ext uri="{28A0092B-C50C-407E-A947-70E740481C1C}">
                <a14:useLocalDpi xmlns:a14="http://schemas.microsoft.com/office/drawing/2010/main" val="0"/>
              </a:ext>
            </a:extLst>
          </a:blip>
          <a:srcRect l="26591" r="24090" b="-1"/>
          <a:stretch/>
        </p:blipFill>
        <p:spPr>
          <a:xfrm>
            <a:off x="2915543" y="1426283"/>
            <a:ext cx="3471863" cy="7039681"/>
          </a:xfrm>
          <a:prstGeom prst="rect">
            <a:avLst/>
          </a:prstGeom>
          <a:noFill/>
        </p:spPr>
      </p:pic>
      <p:sp>
        <p:nvSpPr>
          <p:cNvPr id="17" name="CaixaDeTexto 16">
            <a:extLst>
              <a:ext uri="{FF2B5EF4-FFF2-40B4-BE49-F238E27FC236}">
                <a16:creationId xmlns:a16="http://schemas.microsoft.com/office/drawing/2014/main" id="{D946D6A3-8D72-039C-7CB8-AC8AF5F62B1F}"/>
              </a:ext>
            </a:extLst>
          </p:cNvPr>
          <p:cNvSpPr txBox="1"/>
          <p:nvPr/>
        </p:nvSpPr>
        <p:spPr>
          <a:xfrm>
            <a:off x="472381" y="2971800"/>
            <a:ext cx="2211884" cy="5505627"/>
          </a:xfrm>
          <a:prstGeom prst="rect">
            <a:avLst/>
          </a:prstGeom>
        </p:spPr>
        <p:txBody>
          <a:bodyPr vert="horz" lIns="91440" tIns="45720" rIns="91440" bIns="45720" rtlCol="0">
            <a:normAutofit/>
          </a:bodyPr>
          <a:lstStyle/>
          <a:p>
            <a:pPr defTabSz="685800">
              <a:lnSpc>
                <a:spcPct val="90000"/>
              </a:lnSpc>
              <a:spcBef>
                <a:spcPts val="750"/>
              </a:spcBef>
              <a:spcAft>
                <a:spcPts val="600"/>
              </a:spcAft>
            </a:pPr>
            <a:r>
              <a:rPr lang="pt-BR" sz="900" kern="1200">
                <a:highlight>
                  <a:srgbClr val="FFFFFF"/>
                </a:highlight>
                <a:latin typeface="+mn-lt"/>
                <a:ea typeface="+mn-ea"/>
                <a:cs typeface="+mn-cs"/>
              </a:rPr>
              <a:t>Um Cientista de Dados é um profissional especializado em coletar, analisar e interpretar grandes volumes de dados para obter insights valiosos que possam ser utilizados para tomada de decisões estratégicas. Suas responsabilidades incluem a identificação de padrões nos dados, a criação de modelos preditivos e a visualização de informações de forma clara e compreensível para stakeholders.</a:t>
            </a:r>
          </a:p>
          <a:p>
            <a:pPr defTabSz="685800">
              <a:lnSpc>
                <a:spcPct val="90000"/>
              </a:lnSpc>
              <a:spcBef>
                <a:spcPts val="750"/>
              </a:spcBef>
              <a:spcAft>
                <a:spcPts val="600"/>
              </a:spcAft>
            </a:pPr>
            <a:r>
              <a:rPr lang="pt-BR" sz="900" kern="1200">
                <a:highlight>
                  <a:srgbClr val="FFFFFF"/>
                </a:highlight>
                <a:latin typeface="+mn-lt"/>
                <a:ea typeface="+mn-ea"/>
                <a:cs typeface="+mn-cs"/>
              </a:rPr>
              <a:t>Para ser um Cientista de Dados de sucesso, é fundamental possuir habilidades técnicas, como proficiência em linguagens de programação como Python e R, conhecimento avançado em estatística e matemática, experiência em bancos de dados e ferramentas de análise de dados. Além disso, habilidades não técnicas, como pensamento crítico, resolução de problemas, comunicação eficaz e curiosidade são igualmente importantes para o sucesso nessa área.</a:t>
            </a:r>
          </a:p>
          <a:p>
            <a:pPr defTabSz="685800">
              <a:lnSpc>
                <a:spcPct val="90000"/>
              </a:lnSpc>
              <a:spcBef>
                <a:spcPts val="750"/>
              </a:spcBef>
              <a:spcAft>
                <a:spcPts val="600"/>
              </a:spcAft>
            </a:pPr>
            <a:r>
              <a:rPr lang="pt-BR" sz="900" kern="1200">
                <a:highlight>
                  <a:srgbClr val="FFFFFF"/>
                </a:highlight>
                <a:latin typeface="+mn-lt"/>
                <a:ea typeface="+mn-ea"/>
                <a:cs typeface="+mn-cs"/>
              </a:rPr>
              <a:t>O papel do Cientista de Dados é cada vez mais relevante em diversos setores e indústrias, como finanças, saúde, varejo, marketing, tecnologia, entre outros. Eles desempenham um papel crucial na identificação de oportunidades de negócios, na otimização de processos, no desenvolvimento de produtos e na melhoria da experiência do cliente, contribuindo significativamente para o sucesso e inovação das organizações em que atuam.</a:t>
            </a:r>
          </a:p>
        </p:txBody>
      </p:sp>
      <p:sp>
        <p:nvSpPr>
          <p:cNvPr id="7" name="Espaço Reservado para Número de Slide 6" hidden="1">
            <a:extLst>
              <a:ext uri="{FF2B5EF4-FFF2-40B4-BE49-F238E27FC236}">
                <a16:creationId xmlns:a16="http://schemas.microsoft.com/office/drawing/2014/main" id="{266EDB00-EB2D-4E3B-8A38-EA459A802259}"/>
              </a:ext>
            </a:extLst>
          </p:cNvPr>
          <p:cNvSpPr>
            <a:spLocks noGrp="1"/>
          </p:cNvSpPr>
          <p:nvPr>
            <p:ph type="sldNum" sz="quarter" idx="12"/>
          </p:nvPr>
        </p:nvSpPr>
        <p:spPr/>
        <p:txBody>
          <a:bodyPr/>
          <a:lstStyle/>
          <a:p>
            <a:pPr>
              <a:spcAft>
                <a:spcPts val="600"/>
              </a:spcAft>
            </a:pPr>
            <a:fld id="{56E86CB2-BB61-49BE-BEAA-0338E1294E98}" type="slidenum">
              <a:rPr lang="pt-BR" smtClean="0"/>
              <a:pPr>
                <a:spcAft>
                  <a:spcPts val="600"/>
                </a:spcAft>
              </a:pPr>
              <a:t>4</a:t>
            </a:fld>
            <a:endParaRPr lang="pt-BR"/>
          </a:p>
        </p:txBody>
      </p:sp>
    </p:spTree>
    <p:extLst>
      <p:ext uri="{BB962C8B-B14F-4D97-AF65-F5344CB8AC3E}">
        <p14:creationId xmlns:p14="http://schemas.microsoft.com/office/powerpoint/2010/main" val="1157579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E780324-1DDC-13FB-DC7F-6A00C463B61E}"/>
              </a:ext>
            </a:extLst>
          </p:cNvPr>
          <p:cNvSpPr>
            <a:spLocks noGrp="1"/>
          </p:cNvSpPr>
          <p:nvPr>
            <p:ph type="ctrTitle"/>
          </p:nvPr>
        </p:nvSpPr>
        <p:spPr>
          <a:xfrm>
            <a:off x="514350" y="1621191"/>
            <a:ext cx="5829300" cy="3448756"/>
          </a:xfrm>
        </p:spPr>
        <p:txBody>
          <a:bodyPr anchor="b">
            <a:normAutofit/>
          </a:bodyPr>
          <a:lstStyle/>
          <a:p>
            <a:r>
              <a:rPr lang="pt-BR" b="1" i="0" dirty="0">
                <a:effectLst/>
                <a:highlight>
                  <a:srgbClr val="FFFFFF"/>
                </a:highlight>
              </a:rPr>
              <a:t>Capítulo 1: O Mundo dos Dados</a:t>
            </a:r>
            <a:endParaRPr lang="pt-BR" dirty="0"/>
          </a:p>
        </p:txBody>
      </p:sp>
      <p:sp>
        <p:nvSpPr>
          <p:cNvPr id="3" name="Espaço Reservado para Conteúdo 2">
            <a:extLst>
              <a:ext uri="{FF2B5EF4-FFF2-40B4-BE49-F238E27FC236}">
                <a16:creationId xmlns:a16="http://schemas.microsoft.com/office/drawing/2014/main" id="{1FDEC640-1C1D-E976-504B-C876CE27FA25}"/>
              </a:ext>
            </a:extLst>
          </p:cNvPr>
          <p:cNvSpPr>
            <a:spLocks noGrp="1"/>
          </p:cNvSpPr>
          <p:nvPr>
            <p:ph type="subTitle" idx="1"/>
          </p:nvPr>
        </p:nvSpPr>
        <p:spPr>
          <a:xfrm>
            <a:off x="857250" y="5202944"/>
            <a:ext cx="5143500" cy="2391656"/>
          </a:xfrm>
        </p:spPr>
        <p:txBody>
          <a:bodyPr>
            <a:normAutofit/>
          </a:bodyPr>
          <a:lstStyle/>
          <a:p>
            <a:pPr marL="0" indent="0">
              <a:buNone/>
            </a:pPr>
            <a:r>
              <a:rPr lang="pt-BR" sz="1700" b="0" i="0">
                <a:effectLst/>
                <a:highlight>
                  <a:srgbClr val="FFFFFF"/>
                </a:highlight>
              </a:rPr>
              <a:t>Antes de adentrar na carreira de Cientista de Dados, é crucial entender o papel fundamental que os dados desempenham em nosso mundo moderno. Com a explosão da tecnologia e da conectividade, enormes quantidades de dados são geradas a cada segundo. Esses dados contêm insights valiosos que podem ser aproveitados para impulsionar o crescimento e a inovação em uma variedade de setores, desde negócios e finanças até saúde e ciência.</a:t>
            </a:r>
            <a:endParaRPr lang="pt-BR" sz="1700"/>
          </a:p>
        </p:txBody>
      </p:sp>
      <p:sp>
        <p:nvSpPr>
          <p:cNvPr id="4" name="Espaço Reservado para Número de Slide 3">
            <a:extLst>
              <a:ext uri="{FF2B5EF4-FFF2-40B4-BE49-F238E27FC236}">
                <a16:creationId xmlns:a16="http://schemas.microsoft.com/office/drawing/2014/main" id="{CE4E4352-D3DB-A69E-E40D-CE0A44BD1D2A}"/>
              </a:ext>
            </a:extLst>
          </p:cNvPr>
          <p:cNvSpPr>
            <a:spLocks noGrp="1"/>
          </p:cNvSpPr>
          <p:nvPr>
            <p:ph type="sldNum" sz="quarter" idx="12"/>
          </p:nvPr>
        </p:nvSpPr>
        <p:spPr/>
        <p:txBody>
          <a:bodyPr/>
          <a:lstStyle/>
          <a:p>
            <a:fld id="{56E86CB2-BB61-49BE-BEAA-0338E1294E98}" type="slidenum">
              <a:rPr lang="pt-BR" smtClean="0"/>
              <a:t>5</a:t>
            </a:fld>
            <a:endParaRPr lang="pt-BR"/>
          </a:p>
        </p:txBody>
      </p:sp>
      <p:pic>
        <p:nvPicPr>
          <p:cNvPr id="6" name="Imagem 5" descr="Diagrama&#10;&#10;Descrição gerada automaticamente">
            <a:extLst>
              <a:ext uri="{FF2B5EF4-FFF2-40B4-BE49-F238E27FC236}">
                <a16:creationId xmlns:a16="http://schemas.microsoft.com/office/drawing/2014/main" id="{13E85A79-E7C3-467A-B960-745AAF7C07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395" y="1168795"/>
            <a:ext cx="2285210" cy="2285210"/>
          </a:xfrm>
          <a:prstGeom prst="rect">
            <a:avLst/>
          </a:prstGeom>
        </p:spPr>
      </p:pic>
    </p:spTree>
    <p:extLst>
      <p:ext uri="{BB962C8B-B14F-4D97-AF65-F5344CB8AC3E}">
        <p14:creationId xmlns:p14="http://schemas.microsoft.com/office/powerpoint/2010/main" val="2725495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m 10" descr="Mulher segurando uma sombrinha&#10;&#10;Descrição gerada automaticamente com confiança média">
            <a:extLst>
              <a:ext uri="{FF2B5EF4-FFF2-40B4-BE49-F238E27FC236}">
                <a16:creationId xmlns:a16="http://schemas.microsoft.com/office/drawing/2014/main" id="{D0B6B2FB-7F6C-BA10-47F1-046ABE3B1B4E}"/>
              </a:ext>
            </a:extLst>
          </p:cNvPr>
          <p:cNvPicPr>
            <a:picLocks noChangeAspect="1"/>
          </p:cNvPicPr>
          <p:nvPr/>
        </p:nvPicPr>
        <p:blipFill>
          <a:blip r:embed="rId2">
            <a:alphaModFix amt="70000"/>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6858000" cy="9906000"/>
          </a:xfrm>
          <a:prstGeom prst="rect">
            <a:avLst/>
          </a:prstGeom>
        </p:spPr>
      </p:pic>
      <p:sp>
        <p:nvSpPr>
          <p:cNvPr id="5" name="CaixaDeTexto 4">
            <a:extLst>
              <a:ext uri="{FF2B5EF4-FFF2-40B4-BE49-F238E27FC236}">
                <a16:creationId xmlns:a16="http://schemas.microsoft.com/office/drawing/2014/main" id="{66A3D283-9F9A-0F9E-4B47-DD75F7D9F288}"/>
              </a:ext>
            </a:extLst>
          </p:cNvPr>
          <p:cNvSpPr txBox="1"/>
          <p:nvPr/>
        </p:nvSpPr>
        <p:spPr>
          <a:xfrm>
            <a:off x="471488" y="527405"/>
            <a:ext cx="5915025" cy="1914702"/>
          </a:xfrm>
          <a:prstGeom prst="rect">
            <a:avLst/>
          </a:prstGeom>
        </p:spPr>
        <p:txBody>
          <a:bodyPr vert="horz" lIns="91440" tIns="45720" rIns="91440" bIns="45720" rtlCol="0" anchor="ctr">
            <a:normAutofit/>
          </a:bodyPr>
          <a:lstStyle/>
          <a:p>
            <a:pPr defTabSz="685800">
              <a:lnSpc>
                <a:spcPct val="90000"/>
              </a:lnSpc>
              <a:spcBef>
                <a:spcPct val="0"/>
              </a:spcBef>
              <a:spcAft>
                <a:spcPts val="600"/>
              </a:spcAft>
            </a:pPr>
            <a:r>
              <a:rPr lang="en-US" sz="3300">
                <a:latin typeface="+mj-lt"/>
                <a:ea typeface="+mj-ea"/>
                <a:cs typeface="+mj-cs"/>
              </a:rPr>
              <a:t>Educação e Formação</a:t>
            </a:r>
          </a:p>
        </p:txBody>
      </p:sp>
      <p:graphicFrame>
        <p:nvGraphicFramePr>
          <p:cNvPr id="9" name="CaixaDeTexto 6">
            <a:extLst>
              <a:ext uri="{FF2B5EF4-FFF2-40B4-BE49-F238E27FC236}">
                <a16:creationId xmlns:a16="http://schemas.microsoft.com/office/drawing/2014/main" id="{89FBB5D0-EB6E-852A-4BEF-5FC43F7537EB}"/>
              </a:ext>
            </a:extLst>
          </p:cNvPr>
          <p:cNvGraphicFramePr/>
          <p:nvPr>
            <p:extLst>
              <p:ext uri="{D42A27DB-BD31-4B8C-83A1-F6EECF244321}">
                <p14:modId xmlns:p14="http://schemas.microsoft.com/office/powerpoint/2010/main" val="1174602595"/>
              </p:ext>
            </p:extLst>
          </p:nvPr>
        </p:nvGraphicFramePr>
        <p:xfrm>
          <a:off x="471488" y="2637014"/>
          <a:ext cx="5915025" cy="628526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Espaço Reservado para Número de Slide 7">
            <a:extLst>
              <a:ext uri="{FF2B5EF4-FFF2-40B4-BE49-F238E27FC236}">
                <a16:creationId xmlns:a16="http://schemas.microsoft.com/office/drawing/2014/main" id="{276C70D9-EBF6-3311-6827-21D488E65FCC}"/>
              </a:ext>
            </a:extLst>
          </p:cNvPr>
          <p:cNvSpPr>
            <a:spLocks noGrp="1"/>
          </p:cNvSpPr>
          <p:nvPr>
            <p:ph type="sldNum" sz="quarter" idx="12"/>
          </p:nvPr>
        </p:nvSpPr>
        <p:spPr/>
        <p:txBody>
          <a:bodyPr/>
          <a:lstStyle/>
          <a:p>
            <a:fld id="{56E86CB2-BB61-49BE-BEAA-0338E1294E98}" type="slidenum">
              <a:rPr lang="pt-BR" smtClean="0"/>
              <a:t>6</a:t>
            </a:fld>
            <a:endParaRPr lang="pt-BR"/>
          </a:p>
        </p:txBody>
      </p:sp>
    </p:spTree>
    <p:extLst>
      <p:ext uri="{BB962C8B-B14F-4D97-AF65-F5344CB8AC3E}">
        <p14:creationId xmlns:p14="http://schemas.microsoft.com/office/powerpoint/2010/main" val="224213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5954C4-BDE5-5977-29BE-AB8A27070C71}"/>
              </a:ext>
            </a:extLst>
          </p:cNvPr>
          <p:cNvSpPr>
            <a:spLocks noGrp="1"/>
          </p:cNvSpPr>
          <p:nvPr>
            <p:ph type="ctrTitle"/>
          </p:nvPr>
        </p:nvSpPr>
        <p:spPr>
          <a:xfrm>
            <a:off x="514350" y="1621191"/>
            <a:ext cx="5829300" cy="3448756"/>
          </a:xfrm>
        </p:spPr>
        <p:txBody>
          <a:bodyPr anchor="b">
            <a:normAutofit/>
          </a:bodyPr>
          <a:lstStyle/>
          <a:p>
            <a:r>
              <a:rPr lang="pt-BR" b="1" i="0" dirty="0">
                <a:effectLst/>
                <a:highlight>
                  <a:srgbClr val="FFFFFF"/>
                </a:highlight>
              </a:rPr>
              <a:t>Capítulo 2: Habilidades Essenciais</a:t>
            </a:r>
            <a:endParaRPr lang="pt-BR" dirty="0"/>
          </a:p>
        </p:txBody>
      </p:sp>
      <p:sp>
        <p:nvSpPr>
          <p:cNvPr id="3" name="Espaço Reservado para Conteúdo 2">
            <a:extLst>
              <a:ext uri="{FF2B5EF4-FFF2-40B4-BE49-F238E27FC236}">
                <a16:creationId xmlns:a16="http://schemas.microsoft.com/office/drawing/2014/main" id="{52943658-9029-D200-4F39-2AD041FFE6A5}"/>
              </a:ext>
            </a:extLst>
          </p:cNvPr>
          <p:cNvSpPr>
            <a:spLocks noGrp="1"/>
          </p:cNvSpPr>
          <p:nvPr>
            <p:ph type="subTitle" idx="1"/>
          </p:nvPr>
        </p:nvSpPr>
        <p:spPr>
          <a:xfrm>
            <a:off x="857250" y="5202944"/>
            <a:ext cx="5143500" cy="2391656"/>
          </a:xfrm>
        </p:spPr>
        <p:txBody>
          <a:bodyPr>
            <a:normAutofit/>
          </a:bodyPr>
          <a:lstStyle/>
          <a:p>
            <a:pPr marL="0" indent="0">
              <a:buNone/>
            </a:pPr>
            <a:r>
              <a:rPr lang="pt-BR" sz="1500" b="0" i="0">
                <a:effectLst/>
                <a:highlight>
                  <a:srgbClr val="FFFFFF"/>
                </a:highlight>
              </a:rPr>
              <a:t>Para se destacar como Cientista de Dados, é preciso possuir um conjunto diversificado de habilidades técnicas e analíticas. Isso inclui proficiência em programação, conhecimento sólido de estatística e matemática, habilidades de visualização de dados e a capacidade de comunicar insights de forma clara e eficaz. Além disso, a curiosidade, a criatividade e a capacidade de resolver problemas complexos são qualidades essenciais que podem impulsionar o sucesso na carreira de Cientista de Dados.</a:t>
            </a:r>
            <a:endParaRPr lang="pt-BR" sz="1500"/>
          </a:p>
        </p:txBody>
      </p:sp>
      <p:sp>
        <p:nvSpPr>
          <p:cNvPr id="4" name="Espaço Reservado para Número de Slide 3">
            <a:extLst>
              <a:ext uri="{FF2B5EF4-FFF2-40B4-BE49-F238E27FC236}">
                <a16:creationId xmlns:a16="http://schemas.microsoft.com/office/drawing/2014/main" id="{D8DFFF05-C59C-21AC-F3E9-D599094784F9}"/>
              </a:ext>
            </a:extLst>
          </p:cNvPr>
          <p:cNvSpPr>
            <a:spLocks noGrp="1"/>
          </p:cNvSpPr>
          <p:nvPr>
            <p:ph type="sldNum" sz="quarter" idx="12"/>
          </p:nvPr>
        </p:nvSpPr>
        <p:spPr/>
        <p:txBody>
          <a:bodyPr/>
          <a:lstStyle/>
          <a:p>
            <a:fld id="{56E86CB2-BB61-49BE-BEAA-0338E1294E98}" type="slidenum">
              <a:rPr lang="pt-BR" smtClean="0"/>
              <a:t>7</a:t>
            </a:fld>
            <a:endParaRPr lang="pt-BR"/>
          </a:p>
        </p:txBody>
      </p:sp>
      <p:pic>
        <p:nvPicPr>
          <p:cNvPr id="6" name="Imagem 5" descr="Tela de computador com jogo&#10;&#10;Descrição gerada automaticamente">
            <a:extLst>
              <a:ext uri="{FF2B5EF4-FFF2-40B4-BE49-F238E27FC236}">
                <a16:creationId xmlns:a16="http://schemas.microsoft.com/office/drawing/2014/main" id="{65801320-59D7-D5B2-FCA5-923B2D40E6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1568" y="465221"/>
            <a:ext cx="2614863" cy="2614863"/>
          </a:xfrm>
          <a:prstGeom prst="rect">
            <a:avLst/>
          </a:prstGeom>
        </p:spPr>
      </p:pic>
    </p:spTree>
    <p:extLst>
      <p:ext uri="{BB962C8B-B14F-4D97-AF65-F5344CB8AC3E}">
        <p14:creationId xmlns:p14="http://schemas.microsoft.com/office/powerpoint/2010/main" val="1076346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ixaDeTexto 4">
            <a:extLst>
              <a:ext uri="{FF2B5EF4-FFF2-40B4-BE49-F238E27FC236}">
                <a16:creationId xmlns:a16="http://schemas.microsoft.com/office/drawing/2014/main" id="{252709CB-3929-38D2-A602-20AA3D50238F}"/>
              </a:ext>
            </a:extLst>
          </p:cNvPr>
          <p:cNvSpPr txBox="1"/>
          <p:nvPr/>
        </p:nvSpPr>
        <p:spPr>
          <a:xfrm>
            <a:off x="472381" y="660400"/>
            <a:ext cx="2211884" cy="2311400"/>
          </a:xfrm>
          <a:prstGeom prst="rect">
            <a:avLst/>
          </a:prstGeom>
        </p:spPr>
        <p:txBody>
          <a:bodyPr vert="horz" lIns="91440" tIns="45720" rIns="91440" bIns="45720" rtlCol="0" anchor="b">
            <a:normAutofit/>
          </a:bodyPr>
          <a:lstStyle/>
          <a:p>
            <a:pPr defTabSz="685800">
              <a:lnSpc>
                <a:spcPct val="90000"/>
              </a:lnSpc>
              <a:spcBef>
                <a:spcPct val="0"/>
              </a:spcBef>
              <a:spcAft>
                <a:spcPts val="600"/>
              </a:spcAft>
            </a:pPr>
            <a:r>
              <a:rPr lang="en-US" sz="2400" b="1" i="0">
                <a:effectLst/>
                <a:highlight>
                  <a:srgbClr val="FFFFFF"/>
                </a:highlight>
                <a:latin typeface="+mj-lt"/>
                <a:ea typeface="+mj-ea"/>
                <a:cs typeface="+mj-cs"/>
              </a:rPr>
              <a:t>Ferramentas e Tecnologias</a:t>
            </a:r>
            <a:endParaRPr lang="en-US" sz="2400">
              <a:latin typeface="+mj-lt"/>
              <a:ea typeface="+mj-ea"/>
              <a:cs typeface="+mj-cs"/>
            </a:endParaRPr>
          </a:p>
        </p:txBody>
      </p:sp>
      <p:pic>
        <p:nvPicPr>
          <p:cNvPr id="8" name="Imagem 7" descr="Mulher sentada em frente a computador&#10;&#10;Descrição gerada automaticamente com confiança média">
            <a:extLst>
              <a:ext uri="{FF2B5EF4-FFF2-40B4-BE49-F238E27FC236}">
                <a16:creationId xmlns:a16="http://schemas.microsoft.com/office/drawing/2014/main" id="{F520B573-B6C0-F1F8-C3F6-48AB9CAF6E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5543" y="3210192"/>
            <a:ext cx="3471863" cy="3471863"/>
          </a:xfrm>
          <a:prstGeom prst="rect">
            <a:avLst/>
          </a:prstGeom>
          <a:noFill/>
        </p:spPr>
      </p:pic>
      <p:sp>
        <p:nvSpPr>
          <p:cNvPr id="3" name="CaixaDeTexto 2">
            <a:extLst>
              <a:ext uri="{FF2B5EF4-FFF2-40B4-BE49-F238E27FC236}">
                <a16:creationId xmlns:a16="http://schemas.microsoft.com/office/drawing/2014/main" id="{45CA4298-DA48-A77D-1B2D-7442C3B0B0C6}"/>
              </a:ext>
            </a:extLst>
          </p:cNvPr>
          <p:cNvSpPr txBox="1"/>
          <p:nvPr/>
        </p:nvSpPr>
        <p:spPr>
          <a:xfrm>
            <a:off x="472381" y="2971800"/>
            <a:ext cx="2211884" cy="5505627"/>
          </a:xfrm>
          <a:prstGeom prst="rect">
            <a:avLst/>
          </a:prstGeom>
        </p:spPr>
        <p:txBody>
          <a:bodyPr vert="horz" lIns="91440" tIns="45720" rIns="91440" bIns="45720" rtlCol="0">
            <a:normAutofit/>
          </a:bodyPr>
          <a:lstStyle/>
          <a:p>
            <a:pPr defTabSz="685800">
              <a:lnSpc>
                <a:spcPct val="90000"/>
              </a:lnSpc>
              <a:spcBef>
                <a:spcPts val="750"/>
              </a:spcBef>
              <a:spcAft>
                <a:spcPts val="600"/>
              </a:spcAft>
            </a:pPr>
            <a:r>
              <a:rPr lang="pt-BR" sz="800" kern="1200">
                <a:latin typeface="+mn-lt"/>
                <a:ea typeface="+mn-ea"/>
                <a:cs typeface="+mn-cs"/>
              </a:rPr>
              <a:t>Os cientistas de dados utilizam uma variedade de ferramentas e tecnologias para realizar suas análises. Algumas das principais incluem linguagens de programação como Python e R, que são amplamente utilizadas para manipulação e análise de dados, criação de modelos estatísticos e machine learning. Além disso, o SQL é essencial para consultas a bancos de dados e extração de informações.</a:t>
            </a:r>
          </a:p>
          <a:p>
            <a:pPr defTabSz="685800">
              <a:lnSpc>
                <a:spcPct val="90000"/>
              </a:lnSpc>
              <a:spcBef>
                <a:spcPts val="750"/>
              </a:spcBef>
              <a:spcAft>
                <a:spcPts val="600"/>
              </a:spcAft>
            </a:pPr>
            <a:endParaRPr lang="pt-BR" sz="800" kern="1200">
              <a:latin typeface="+mn-lt"/>
              <a:ea typeface="+mn-ea"/>
              <a:cs typeface="+mn-cs"/>
            </a:endParaRPr>
          </a:p>
          <a:p>
            <a:pPr defTabSz="685800">
              <a:lnSpc>
                <a:spcPct val="90000"/>
              </a:lnSpc>
              <a:spcBef>
                <a:spcPts val="750"/>
              </a:spcBef>
              <a:spcAft>
                <a:spcPts val="600"/>
              </a:spcAft>
            </a:pPr>
            <a:r>
              <a:rPr lang="pt-BR" sz="800" kern="1200">
                <a:latin typeface="+mn-lt"/>
                <a:ea typeface="+mn-ea"/>
                <a:cs typeface="+mn-cs"/>
              </a:rPr>
              <a:t>Para aprender essas ferramentas e aplicá-las em projetos reais, existem diversos recursos disponíveis, como cursos online, tutoriais, livros e comunidades online. Plataformas como Coursera, Udemy, DataCamp e Kaggle oferecem cursos e projetos práticos que permitem aos aspirantes a cientistas de dados desenvolverem suas habilidades e colocá-las em prática.</a:t>
            </a:r>
          </a:p>
          <a:p>
            <a:pPr defTabSz="685800">
              <a:lnSpc>
                <a:spcPct val="90000"/>
              </a:lnSpc>
              <a:spcBef>
                <a:spcPts val="750"/>
              </a:spcBef>
              <a:spcAft>
                <a:spcPts val="600"/>
              </a:spcAft>
            </a:pPr>
            <a:endParaRPr lang="pt-BR" sz="800" kern="1200">
              <a:latin typeface="+mn-lt"/>
              <a:ea typeface="+mn-ea"/>
              <a:cs typeface="+mn-cs"/>
            </a:endParaRPr>
          </a:p>
          <a:p>
            <a:pPr defTabSz="685800">
              <a:lnSpc>
                <a:spcPct val="90000"/>
              </a:lnSpc>
              <a:spcBef>
                <a:spcPts val="750"/>
              </a:spcBef>
              <a:spcAft>
                <a:spcPts val="600"/>
              </a:spcAft>
            </a:pPr>
            <a:r>
              <a:rPr lang="pt-BR" sz="800" kern="1200">
                <a:latin typeface="+mn-lt"/>
                <a:ea typeface="+mn-ea"/>
                <a:cs typeface="+mn-cs"/>
              </a:rPr>
              <a:t>Quanto às tendências emergentes e tecnologias promissoras na área de ciência de dados, podemos destacar o aumento do uso de inteligência artificial e machine learning em diferentes setores, a crescente importância da ética e transparência na análise de dados, o desenvolvimento de ferramentas de automação e otimização de processos de análise, e a expansão do uso de big data e análise em tempo real. Estar atualizado com essas tendências pode ajudar os cientistas de dados a se manterem relevantes e preparados para as demandas do mercado.</a:t>
            </a:r>
          </a:p>
        </p:txBody>
      </p:sp>
      <p:sp>
        <p:nvSpPr>
          <p:cNvPr id="6" name="Espaço Reservado para Número de Slide 5" hidden="1">
            <a:extLst>
              <a:ext uri="{FF2B5EF4-FFF2-40B4-BE49-F238E27FC236}">
                <a16:creationId xmlns:a16="http://schemas.microsoft.com/office/drawing/2014/main" id="{970FA3F1-6BE8-AAF7-8F32-F582C5AC0A2C}"/>
              </a:ext>
            </a:extLst>
          </p:cNvPr>
          <p:cNvSpPr>
            <a:spLocks noGrp="1"/>
          </p:cNvSpPr>
          <p:nvPr>
            <p:ph type="sldNum" sz="quarter" idx="12"/>
          </p:nvPr>
        </p:nvSpPr>
        <p:spPr/>
        <p:txBody>
          <a:bodyPr/>
          <a:lstStyle/>
          <a:p>
            <a:pPr>
              <a:spcAft>
                <a:spcPts val="600"/>
              </a:spcAft>
            </a:pPr>
            <a:fld id="{56E86CB2-BB61-49BE-BEAA-0338E1294E98}" type="slidenum">
              <a:rPr lang="pt-BR" smtClean="0"/>
              <a:pPr>
                <a:spcAft>
                  <a:spcPts val="600"/>
                </a:spcAft>
              </a:pPr>
              <a:t>8</a:t>
            </a:fld>
            <a:endParaRPr lang="pt-BR"/>
          </a:p>
        </p:txBody>
      </p:sp>
    </p:spTree>
    <p:extLst>
      <p:ext uri="{BB962C8B-B14F-4D97-AF65-F5344CB8AC3E}">
        <p14:creationId xmlns:p14="http://schemas.microsoft.com/office/powerpoint/2010/main" val="3913247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09D9F5-6419-793E-6873-28C74BDC0D66}"/>
              </a:ext>
            </a:extLst>
          </p:cNvPr>
          <p:cNvSpPr>
            <a:spLocks noGrp="1"/>
          </p:cNvSpPr>
          <p:nvPr>
            <p:ph type="ctrTitle"/>
          </p:nvPr>
        </p:nvSpPr>
        <p:spPr>
          <a:xfrm>
            <a:off x="514350" y="1621191"/>
            <a:ext cx="5829300" cy="3448756"/>
          </a:xfrm>
        </p:spPr>
        <p:txBody>
          <a:bodyPr anchor="b">
            <a:normAutofit/>
          </a:bodyPr>
          <a:lstStyle/>
          <a:p>
            <a:r>
              <a:rPr lang="pt-BR" b="1" i="0">
                <a:effectLst/>
                <a:highlight>
                  <a:srgbClr val="FFFFFF"/>
                </a:highlight>
              </a:rPr>
              <a:t>Capítulo 3: O Caminho para o Sucesso</a:t>
            </a:r>
            <a:endParaRPr lang="pt-BR" dirty="0"/>
          </a:p>
        </p:txBody>
      </p:sp>
      <p:sp>
        <p:nvSpPr>
          <p:cNvPr id="3" name="Espaço Reservado para Conteúdo 2">
            <a:extLst>
              <a:ext uri="{FF2B5EF4-FFF2-40B4-BE49-F238E27FC236}">
                <a16:creationId xmlns:a16="http://schemas.microsoft.com/office/drawing/2014/main" id="{434A10E4-F840-89A3-23F8-B80BBB5B622E}"/>
              </a:ext>
            </a:extLst>
          </p:cNvPr>
          <p:cNvSpPr>
            <a:spLocks noGrp="1"/>
          </p:cNvSpPr>
          <p:nvPr>
            <p:ph type="subTitle" idx="1"/>
          </p:nvPr>
        </p:nvSpPr>
        <p:spPr>
          <a:xfrm>
            <a:off x="857250" y="5202944"/>
            <a:ext cx="5143500" cy="2391656"/>
          </a:xfrm>
        </p:spPr>
        <p:txBody>
          <a:bodyPr>
            <a:normAutofit/>
          </a:bodyPr>
          <a:lstStyle/>
          <a:p>
            <a:pPr marL="0" indent="0">
              <a:buNone/>
            </a:pPr>
            <a:r>
              <a:rPr lang="pt-BR" sz="1500" b="0" i="0">
                <a:effectLst/>
                <a:highlight>
                  <a:srgbClr val="FFFFFF"/>
                </a:highlight>
              </a:rPr>
              <a:t>Para trilhar o caminho para o sucesso como Cientista de Dados, é importante investir em educação e desenvolvimento contínuo. Isso pode incluir a obtenção de um diploma em Ciência de Dados, participação em cursos e treinamentos especializados e a construção de um portfólio sólido que demonstre suas habilidades e experiência prática. Além disso, networking e colaboração com outros profissionais da área podem abrir portas para oportunidades emocionantes de carreira.</a:t>
            </a:r>
            <a:endParaRPr lang="pt-BR" sz="1500"/>
          </a:p>
        </p:txBody>
      </p:sp>
      <p:sp>
        <p:nvSpPr>
          <p:cNvPr id="4" name="Espaço Reservado para Número de Slide 3">
            <a:extLst>
              <a:ext uri="{FF2B5EF4-FFF2-40B4-BE49-F238E27FC236}">
                <a16:creationId xmlns:a16="http://schemas.microsoft.com/office/drawing/2014/main" id="{A218018F-95FC-E0B4-4D0F-FAB1C6826384}"/>
              </a:ext>
            </a:extLst>
          </p:cNvPr>
          <p:cNvSpPr>
            <a:spLocks noGrp="1"/>
          </p:cNvSpPr>
          <p:nvPr>
            <p:ph type="sldNum" sz="quarter" idx="12"/>
          </p:nvPr>
        </p:nvSpPr>
        <p:spPr/>
        <p:txBody>
          <a:bodyPr/>
          <a:lstStyle/>
          <a:p>
            <a:fld id="{56E86CB2-BB61-49BE-BEAA-0338E1294E98}" type="slidenum">
              <a:rPr lang="pt-BR" smtClean="0"/>
              <a:t>9</a:t>
            </a:fld>
            <a:endParaRPr lang="pt-BR"/>
          </a:p>
        </p:txBody>
      </p:sp>
      <p:pic>
        <p:nvPicPr>
          <p:cNvPr id="6" name="Imagem 5" descr="Interface gráfica do usuário&#10;&#10;Descrição gerada automaticamente">
            <a:extLst>
              <a:ext uri="{FF2B5EF4-FFF2-40B4-BE49-F238E27FC236}">
                <a16:creationId xmlns:a16="http://schemas.microsoft.com/office/drawing/2014/main" id="{5BA1D4B0-7DE6-B571-C4B1-D73F752C68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5894" y="979358"/>
            <a:ext cx="2366211" cy="2366211"/>
          </a:xfrm>
          <a:prstGeom prst="rect">
            <a:avLst/>
          </a:prstGeom>
        </p:spPr>
      </p:pic>
    </p:spTree>
    <p:extLst>
      <p:ext uri="{BB962C8B-B14F-4D97-AF65-F5344CB8AC3E}">
        <p14:creationId xmlns:p14="http://schemas.microsoft.com/office/powerpoint/2010/main" val="3117204368"/>
      </p:ext>
    </p:extLst>
  </p:cSld>
  <p:clrMapOvr>
    <a:masterClrMapping/>
  </p:clrMapOvr>
</p:sld>
</file>

<file path=ppt/theme/theme1.xml><?xml version="1.0" encoding="utf-8"?>
<a:theme xmlns:a="http://schemas.openxmlformats.org/drawingml/2006/main" name="Tema do Office">
  <a:themeElements>
    <a:clrScheme name="Tema do 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Tema do 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Tema do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53</TotalTime>
  <Words>1969</Words>
  <Application>Microsoft Office PowerPoint</Application>
  <PresentationFormat>Papel A4 (210 x 297 mm)</PresentationFormat>
  <Paragraphs>71</Paragraphs>
  <Slides>14</Slides>
  <Notes>0</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14</vt:i4>
      </vt:variant>
    </vt:vector>
  </HeadingPairs>
  <TitlesOfParts>
    <vt:vector size="19" baseType="lpstr">
      <vt:lpstr>Aptos</vt:lpstr>
      <vt:lpstr>Aptos Display</vt:lpstr>
      <vt:lpstr>Arial</vt:lpstr>
      <vt:lpstr>Söhne</vt:lpstr>
      <vt:lpstr>Tema do Office</vt:lpstr>
      <vt:lpstr>Desbravando a Carreira de Cientista de Dados</vt:lpstr>
      <vt:lpstr>Apresentação do PowerPoint</vt:lpstr>
      <vt:lpstr>Introdução</vt:lpstr>
      <vt:lpstr>Apresentação do PowerPoint</vt:lpstr>
      <vt:lpstr>Capítulo 1: O Mundo dos Dados</vt:lpstr>
      <vt:lpstr>Apresentação do PowerPoint</vt:lpstr>
      <vt:lpstr>Capítulo 2: Habilidades Essenciais</vt:lpstr>
      <vt:lpstr>Apresentação do PowerPoint</vt:lpstr>
      <vt:lpstr>Capítulo 3: O Caminho para o Sucesso</vt:lpstr>
      <vt:lpstr>Apresentação do PowerPoint</vt:lpstr>
      <vt:lpstr>Apresentação do PowerPoint</vt:lpstr>
      <vt:lpstr>Conclusão</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PFR Ribeiro</dc:creator>
  <cp:lastModifiedBy>PFR Ribeiro</cp:lastModifiedBy>
  <cp:revision>2</cp:revision>
  <dcterms:created xsi:type="dcterms:W3CDTF">2024-05-16T12:20:05Z</dcterms:created>
  <dcterms:modified xsi:type="dcterms:W3CDTF">2024-05-16T13:13:51Z</dcterms:modified>
</cp:coreProperties>
</file>

<file path=docProps/thumbnail.jpeg>
</file>